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318" r:id="rId22"/>
    <p:sldId id="276" r:id="rId23"/>
    <p:sldId id="277" r:id="rId24"/>
    <p:sldId id="278" r:id="rId25"/>
    <p:sldId id="279" r:id="rId26"/>
    <p:sldId id="280" r:id="rId27"/>
    <p:sldId id="282" r:id="rId28"/>
    <p:sldId id="281" r:id="rId29"/>
    <p:sldId id="328" r:id="rId30"/>
    <p:sldId id="283" r:id="rId31"/>
    <p:sldId id="284" r:id="rId32"/>
    <p:sldId id="285" r:id="rId33"/>
    <p:sldId id="286" r:id="rId34"/>
    <p:sldId id="287" r:id="rId35"/>
    <p:sldId id="289" r:id="rId36"/>
    <p:sldId id="288" r:id="rId37"/>
    <p:sldId id="290" r:id="rId38"/>
    <p:sldId id="301" r:id="rId39"/>
    <p:sldId id="292" r:id="rId40"/>
    <p:sldId id="291" r:id="rId41"/>
    <p:sldId id="293" r:id="rId42"/>
    <p:sldId id="294" r:id="rId43"/>
    <p:sldId id="295" r:id="rId44"/>
    <p:sldId id="296" r:id="rId45"/>
    <p:sldId id="297" r:id="rId46"/>
    <p:sldId id="298" r:id="rId47"/>
    <p:sldId id="299" r:id="rId48"/>
    <p:sldId id="300" r:id="rId49"/>
    <p:sldId id="302" r:id="rId50"/>
    <p:sldId id="349" r:id="rId51"/>
    <p:sldId id="350" r:id="rId52"/>
    <p:sldId id="351" r:id="rId53"/>
    <p:sldId id="352" r:id="rId54"/>
    <p:sldId id="353" r:id="rId55"/>
    <p:sldId id="303" r:id="rId56"/>
    <p:sldId id="304" r:id="rId57"/>
    <p:sldId id="306" r:id="rId58"/>
    <p:sldId id="305" r:id="rId59"/>
    <p:sldId id="307" r:id="rId60"/>
    <p:sldId id="315" r:id="rId61"/>
    <p:sldId id="316" r:id="rId62"/>
    <p:sldId id="317" r:id="rId63"/>
    <p:sldId id="308" r:id="rId64"/>
    <p:sldId id="309" r:id="rId65"/>
    <p:sldId id="310" r:id="rId66"/>
    <p:sldId id="314" r:id="rId67"/>
    <p:sldId id="320" r:id="rId68"/>
    <p:sldId id="327" r:id="rId69"/>
    <p:sldId id="311" r:id="rId70"/>
    <p:sldId id="312" r:id="rId71"/>
    <p:sldId id="319" r:id="rId72"/>
    <p:sldId id="321" r:id="rId73"/>
    <p:sldId id="340" r:id="rId74"/>
    <p:sldId id="341" r:id="rId75"/>
    <p:sldId id="354" r:id="rId76"/>
    <p:sldId id="329" r:id="rId77"/>
    <p:sldId id="339" r:id="rId78"/>
    <p:sldId id="322" r:id="rId79"/>
    <p:sldId id="323" r:id="rId80"/>
    <p:sldId id="324" r:id="rId81"/>
    <p:sldId id="325" r:id="rId82"/>
    <p:sldId id="326" r:id="rId83"/>
    <p:sldId id="330" r:id="rId84"/>
    <p:sldId id="331" r:id="rId85"/>
    <p:sldId id="332" r:id="rId86"/>
    <p:sldId id="333" r:id="rId87"/>
    <p:sldId id="334" r:id="rId88"/>
    <p:sldId id="335" r:id="rId89"/>
    <p:sldId id="336" r:id="rId90"/>
    <p:sldId id="337" r:id="rId91"/>
    <p:sldId id="338" r:id="rId92"/>
    <p:sldId id="342" r:id="rId93"/>
    <p:sldId id="345" r:id="rId94"/>
    <p:sldId id="348" r:id="rId95"/>
    <p:sldId id="343" r:id="rId96"/>
    <p:sldId id="344" r:id="rId97"/>
    <p:sldId id="346" r:id="rId98"/>
    <p:sldId id="347" r:id="rId9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99" autoAdjust="0"/>
    <p:restoredTop sz="94660"/>
  </p:normalViewPr>
  <p:slideViewPr>
    <p:cSldViewPr snapToGrid="0">
      <p:cViewPr varScale="1">
        <p:scale>
          <a:sx n="86" d="100"/>
          <a:sy n="86" d="100"/>
        </p:scale>
        <p:origin x="557"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C81F1B-9C3D-4A84-B413-A5F7CBD32938}"/>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B1E1AE79-7158-467E-8884-626C3174D3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E42BEF46-BFAD-49D9-BADE-80CE8C6F92CA}"/>
              </a:ext>
            </a:extLst>
          </p:cNvPr>
          <p:cNvSpPr>
            <a:spLocks noGrp="1"/>
          </p:cNvSpPr>
          <p:nvPr>
            <p:ph type="dt" sz="half" idx="10"/>
          </p:nvPr>
        </p:nvSpPr>
        <p:spPr/>
        <p:txBody>
          <a:bodyPr/>
          <a:lstStyle/>
          <a:p>
            <a:fld id="{C67B4A2D-CA64-4F29-88E5-E976B85F132E}" type="datetimeFigureOut">
              <a:rPr lang="de-DE" smtClean="0"/>
              <a:t>29.12.2023</a:t>
            </a:fld>
            <a:endParaRPr lang="de-DE"/>
          </a:p>
        </p:txBody>
      </p:sp>
      <p:sp>
        <p:nvSpPr>
          <p:cNvPr id="5" name="Fußzeilenplatzhalter 4">
            <a:extLst>
              <a:ext uri="{FF2B5EF4-FFF2-40B4-BE49-F238E27FC236}">
                <a16:creationId xmlns:a16="http://schemas.microsoft.com/office/drawing/2014/main" id="{641E48B3-065F-4D8A-AD93-0AA39808F87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E66A64E-1609-4A58-9DB7-405F09E4BC43}"/>
              </a:ext>
            </a:extLst>
          </p:cNvPr>
          <p:cNvSpPr>
            <a:spLocks noGrp="1"/>
          </p:cNvSpPr>
          <p:nvPr>
            <p:ph type="sldNum" sz="quarter" idx="12"/>
          </p:nvPr>
        </p:nvSpPr>
        <p:spPr/>
        <p:txBody>
          <a:bodyPr/>
          <a:lstStyle/>
          <a:p>
            <a:fld id="{FF32CF40-DE34-46B9-94A3-DCC5EE104C50}" type="slidenum">
              <a:rPr lang="de-DE" smtClean="0"/>
              <a:t>‹Nr.›</a:t>
            </a:fld>
            <a:endParaRPr lang="de-DE"/>
          </a:p>
        </p:txBody>
      </p:sp>
    </p:spTree>
    <p:extLst>
      <p:ext uri="{BB962C8B-B14F-4D97-AF65-F5344CB8AC3E}">
        <p14:creationId xmlns:p14="http://schemas.microsoft.com/office/powerpoint/2010/main" val="3568212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BA84D6-50C8-419F-B37B-71A744199D7B}"/>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B88F59F8-2EFA-437F-B0C0-815339BE241B}"/>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2BDD354-289A-4B97-804F-15E3FD33B74F}"/>
              </a:ext>
            </a:extLst>
          </p:cNvPr>
          <p:cNvSpPr>
            <a:spLocks noGrp="1"/>
          </p:cNvSpPr>
          <p:nvPr>
            <p:ph type="dt" sz="half" idx="10"/>
          </p:nvPr>
        </p:nvSpPr>
        <p:spPr/>
        <p:txBody>
          <a:bodyPr/>
          <a:lstStyle/>
          <a:p>
            <a:fld id="{C67B4A2D-CA64-4F29-88E5-E976B85F132E}" type="datetimeFigureOut">
              <a:rPr lang="de-DE" smtClean="0"/>
              <a:t>29.12.2023</a:t>
            </a:fld>
            <a:endParaRPr lang="de-DE"/>
          </a:p>
        </p:txBody>
      </p:sp>
      <p:sp>
        <p:nvSpPr>
          <p:cNvPr id="5" name="Fußzeilenplatzhalter 4">
            <a:extLst>
              <a:ext uri="{FF2B5EF4-FFF2-40B4-BE49-F238E27FC236}">
                <a16:creationId xmlns:a16="http://schemas.microsoft.com/office/drawing/2014/main" id="{1AB82202-22F0-4747-857D-BCCEB95AA8D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409D746-AD49-475A-9CE7-E29BD958FF69}"/>
              </a:ext>
            </a:extLst>
          </p:cNvPr>
          <p:cNvSpPr>
            <a:spLocks noGrp="1"/>
          </p:cNvSpPr>
          <p:nvPr>
            <p:ph type="sldNum" sz="quarter" idx="12"/>
          </p:nvPr>
        </p:nvSpPr>
        <p:spPr/>
        <p:txBody>
          <a:bodyPr/>
          <a:lstStyle/>
          <a:p>
            <a:fld id="{FF32CF40-DE34-46B9-94A3-DCC5EE104C50}" type="slidenum">
              <a:rPr lang="de-DE" smtClean="0"/>
              <a:t>‹Nr.›</a:t>
            </a:fld>
            <a:endParaRPr lang="de-DE"/>
          </a:p>
        </p:txBody>
      </p:sp>
    </p:spTree>
    <p:extLst>
      <p:ext uri="{BB962C8B-B14F-4D97-AF65-F5344CB8AC3E}">
        <p14:creationId xmlns:p14="http://schemas.microsoft.com/office/powerpoint/2010/main" val="4146414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79A600D6-724E-49F9-A58B-4C65F5FE9DEF}"/>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9D2EFDBF-17AD-46CD-8BDC-16432C535B30}"/>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A00BFF1-E8AF-48B3-B7BA-684E2399EEC7}"/>
              </a:ext>
            </a:extLst>
          </p:cNvPr>
          <p:cNvSpPr>
            <a:spLocks noGrp="1"/>
          </p:cNvSpPr>
          <p:nvPr>
            <p:ph type="dt" sz="half" idx="10"/>
          </p:nvPr>
        </p:nvSpPr>
        <p:spPr/>
        <p:txBody>
          <a:bodyPr/>
          <a:lstStyle/>
          <a:p>
            <a:fld id="{C67B4A2D-CA64-4F29-88E5-E976B85F132E}" type="datetimeFigureOut">
              <a:rPr lang="de-DE" smtClean="0"/>
              <a:t>29.12.2023</a:t>
            </a:fld>
            <a:endParaRPr lang="de-DE"/>
          </a:p>
        </p:txBody>
      </p:sp>
      <p:sp>
        <p:nvSpPr>
          <p:cNvPr id="5" name="Fußzeilenplatzhalter 4">
            <a:extLst>
              <a:ext uri="{FF2B5EF4-FFF2-40B4-BE49-F238E27FC236}">
                <a16:creationId xmlns:a16="http://schemas.microsoft.com/office/drawing/2014/main" id="{4F955DE5-1F61-497D-8379-C5D7FFFF070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592DC1D-00BB-4BD9-B5FF-C0190D2E10AE}"/>
              </a:ext>
            </a:extLst>
          </p:cNvPr>
          <p:cNvSpPr>
            <a:spLocks noGrp="1"/>
          </p:cNvSpPr>
          <p:nvPr>
            <p:ph type="sldNum" sz="quarter" idx="12"/>
          </p:nvPr>
        </p:nvSpPr>
        <p:spPr/>
        <p:txBody>
          <a:bodyPr/>
          <a:lstStyle/>
          <a:p>
            <a:fld id="{FF32CF40-DE34-46B9-94A3-DCC5EE104C50}" type="slidenum">
              <a:rPr lang="de-DE" smtClean="0"/>
              <a:t>‹Nr.›</a:t>
            </a:fld>
            <a:endParaRPr lang="de-DE"/>
          </a:p>
        </p:txBody>
      </p:sp>
    </p:spTree>
    <p:extLst>
      <p:ext uri="{BB962C8B-B14F-4D97-AF65-F5344CB8AC3E}">
        <p14:creationId xmlns:p14="http://schemas.microsoft.com/office/powerpoint/2010/main" val="1668878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62D5A1-66BD-4525-B5E8-8770718E4C72}"/>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68C1C033-8690-4104-ADD2-8621B1976769}"/>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6D21FAC-712B-49A2-ABC9-FDF690732D56}"/>
              </a:ext>
            </a:extLst>
          </p:cNvPr>
          <p:cNvSpPr>
            <a:spLocks noGrp="1"/>
          </p:cNvSpPr>
          <p:nvPr>
            <p:ph type="dt" sz="half" idx="10"/>
          </p:nvPr>
        </p:nvSpPr>
        <p:spPr/>
        <p:txBody>
          <a:bodyPr/>
          <a:lstStyle/>
          <a:p>
            <a:fld id="{C67B4A2D-CA64-4F29-88E5-E976B85F132E}" type="datetimeFigureOut">
              <a:rPr lang="de-DE" smtClean="0"/>
              <a:t>29.12.2023</a:t>
            </a:fld>
            <a:endParaRPr lang="de-DE"/>
          </a:p>
        </p:txBody>
      </p:sp>
      <p:sp>
        <p:nvSpPr>
          <p:cNvPr id="5" name="Fußzeilenplatzhalter 4">
            <a:extLst>
              <a:ext uri="{FF2B5EF4-FFF2-40B4-BE49-F238E27FC236}">
                <a16:creationId xmlns:a16="http://schemas.microsoft.com/office/drawing/2014/main" id="{C499F9E3-E02E-44D4-9576-F054D1A5D14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FCC2715-DB05-4CCF-8A59-796E9F2DC99D}"/>
              </a:ext>
            </a:extLst>
          </p:cNvPr>
          <p:cNvSpPr>
            <a:spLocks noGrp="1"/>
          </p:cNvSpPr>
          <p:nvPr>
            <p:ph type="sldNum" sz="quarter" idx="12"/>
          </p:nvPr>
        </p:nvSpPr>
        <p:spPr/>
        <p:txBody>
          <a:bodyPr/>
          <a:lstStyle/>
          <a:p>
            <a:fld id="{FF32CF40-DE34-46B9-94A3-DCC5EE104C50}" type="slidenum">
              <a:rPr lang="de-DE" smtClean="0"/>
              <a:t>‹Nr.›</a:t>
            </a:fld>
            <a:endParaRPr lang="de-DE"/>
          </a:p>
        </p:txBody>
      </p:sp>
    </p:spTree>
    <p:extLst>
      <p:ext uri="{BB962C8B-B14F-4D97-AF65-F5344CB8AC3E}">
        <p14:creationId xmlns:p14="http://schemas.microsoft.com/office/powerpoint/2010/main" val="2390551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BF6968-8D56-44D8-BCF4-EE47E8E7BF69}"/>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D7708985-9AA3-4759-84CA-C85B2416F9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82D13DDA-76DC-4C80-AA8C-28BB9ABF6148}"/>
              </a:ext>
            </a:extLst>
          </p:cNvPr>
          <p:cNvSpPr>
            <a:spLocks noGrp="1"/>
          </p:cNvSpPr>
          <p:nvPr>
            <p:ph type="dt" sz="half" idx="10"/>
          </p:nvPr>
        </p:nvSpPr>
        <p:spPr/>
        <p:txBody>
          <a:bodyPr/>
          <a:lstStyle/>
          <a:p>
            <a:fld id="{C67B4A2D-CA64-4F29-88E5-E976B85F132E}" type="datetimeFigureOut">
              <a:rPr lang="de-DE" smtClean="0"/>
              <a:t>29.12.2023</a:t>
            </a:fld>
            <a:endParaRPr lang="de-DE"/>
          </a:p>
        </p:txBody>
      </p:sp>
      <p:sp>
        <p:nvSpPr>
          <p:cNvPr id="5" name="Fußzeilenplatzhalter 4">
            <a:extLst>
              <a:ext uri="{FF2B5EF4-FFF2-40B4-BE49-F238E27FC236}">
                <a16:creationId xmlns:a16="http://schemas.microsoft.com/office/drawing/2014/main" id="{0573627A-045D-424E-A464-E9A698B6A83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363ADFC5-0F30-40B7-8898-50B4339E0BB4}"/>
              </a:ext>
            </a:extLst>
          </p:cNvPr>
          <p:cNvSpPr>
            <a:spLocks noGrp="1"/>
          </p:cNvSpPr>
          <p:nvPr>
            <p:ph type="sldNum" sz="quarter" idx="12"/>
          </p:nvPr>
        </p:nvSpPr>
        <p:spPr/>
        <p:txBody>
          <a:bodyPr/>
          <a:lstStyle/>
          <a:p>
            <a:fld id="{FF32CF40-DE34-46B9-94A3-DCC5EE104C50}" type="slidenum">
              <a:rPr lang="de-DE" smtClean="0"/>
              <a:t>‹Nr.›</a:t>
            </a:fld>
            <a:endParaRPr lang="de-DE"/>
          </a:p>
        </p:txBody>
      </p:sp>
    </p:spTree>
    <p:extLst>
      <p:ext uri="{BB962C8B-B14F-4D97-AF65-F5344CB8AC3E}">
        <p14:creationId xmlns:p14="http://schemas.microsoft.com/office/powerpoint/2010/main" val="42092544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E5026D-B475-4F58-AE96-2FABC2469E62}"/>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E665FC72-C992-4EE8-A0EF-ECE5F92B1134}"/>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24F29D6E-859A-423C-A6D9-E51429BC50F2}"/>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032F0F6E-C3E1-4200-9DF2-46BCB6E98F74}"/>
              </a:ext>
            </a:extLst>
          </p:cNvPr>
          <p:cNvSpPr>
            <a:spLocks noGrp="1"/>
          </p:cNvSpPr>
          <p:nvPr>
            <p:ph type="dt" sz="half" idx="10"/>
          </p:nvPr>
        </p:nvSpPr>
        <p:spPr/>
        <p:txBody>
          <a:bodyPr/>
          <a:lstStyle/>
          <a:p>
            <a:fld id="{C67B4A2D-CA64-4F29-88E5-E976B85F132E}" type="datetimeFigureOut">
              <a:rPr lang="de-DE" smtClean="0"/>
              <a:t>29.12.2023</a:t>
            </a:fld>
            <a:endParaRPr lang="de-DE"/>
          </a:p>
        </p:txBody>
      </p:sp>
      <p:sp>
        <p:nvSpPr>
          <p:cNvPr id="6" name="Fußzeilenplatzhalter 5">
            <a:extLst>
              <a:ext uri="{FF2B5EF4-FFF2-40B4-BE49-F238E27FC236}">
                <a16:creationId xmlns:a16="http://schemas.microsoft.com/office/drawing/2014/main" id="{B029FC65-BC6E-4C99-8C6F-5EE7BE034A8C}"/>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A0CF8531-36B3-44C6-A187-7DB5578D3A12}"/>
              </a:ext>
            </a:extLst>
          </p:cNvPr>
          <p:cNvSpPr>
            <a:spLocks noGrp="1"/>
          </p:cNvSpPr>
          <p:nvPr>
            <p:ph type="sldNum" sz="quarter" idx="12"/>
          </p:nvPr>
        </p:nvSpPr>
        <p:spPr/>
        <p:txBody>
          <a:bodyPr/>
          <a:lstStyle/>
          <a:p>
            <a:fld id="{FF32CF40-DE34-46B9-94A3-DCC5EE104C50}" type="slidenum">
              <a:rPr lang="de-DE" smtClean="0"/>
              <a:t>‹Nr.›</a:t>
            </a:fld>
            <a:endParaRPr lang="de-DE"/>
          </a:p>
        </p:txBody>
      </p:sp>
    </p:spTree>
    <p:extLst>
      <p:ext uri="{BB962C8B-B14F-4D97-AF65-F5344CB8AC3E}">
        <p14:creationId xmlns:p14="http://schemas.microsoft.com/office/powerpoint/2010/main" val="29749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A5AF83-DDF2-433F-AD3E-BB5A85D10435}"/>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0DE4E73F-90B1-4D2A-AE6E-2433E4EEC4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72443862-6763-4482-96D1-2CAB20CF5503}"/>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34ED81F4-F03C-47B1-A0F0-5E9D00F27D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99B64543-1955-463D-9438-8A7CB8E9C710}"/>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0C3ECD91-E836-41E2-BE7D-4B8E43DAB786}"/>
              </a:ext>
            </a:extLst>
          </p:cNvPr>
          <p:cNvSpPr>
            <a:spLocks noGrp="1"/>
          </p:cNvSpPr>
          <p:nvPr>
            <p:ph type="dt" sz="half" idx="10"/>
          </p:nvPr>
        </p:nvSpPr>
        <p:spPr/>
        <p:txBody>
          <a:bodyPr/>
          <a:lstStyle/>
          <a:p>
            <a:fld id="{C67B4A2D-CA64-4F29-88E5-E976B85F132E}" type="datetimeFigureOut">
              <a:rPr lang="de-DE" smtClean="0"/>
              <a:t>29.12.2023</a:t>
            </a:fld>
            <a:endParaRPr lang="de-DE"/>
          </a:p>
        </p:txBody>
      </p:sp>
      <p:sp>
        <p:nvSpPr>
          <p:cNvPr id="8" name="Fußzeilenplatzhalter 7">
            <a:extLst>
              <a:ext uri="{FF2B5EF4-FFF2-40B4-BE49-F238E27FC236}">
                <a16:creationId xmlns:a16="http://schemas.microsoft.com/office/drawing/2014/main" id="{137039E1-740D-406F-92E7-9DEC9EE1B4D0}"/>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6604642B-B590-446C-AA9E-42BA7F03762E}"/>
              </a:ext>
            </a:extLst>
          </p:cNvPr>
          <p:cNvSpPr>
            <a:spLocks noGrp="1"/>
          </p:cNvSpPr>
          <p:nvPr>
            <p:ph type="sldNum" sz="quarter" idx="12"/>
          </p:nvPr>
        </p:nvSpPr>
        <p:spPr/>
        <p:txBody>
          <a:bodyPr/>
          <a:lstStyle/>
          <a:p>
            <a:fld id="{FF32CF40-DE34-46B9-94A3-DCC5EE104C50}" type="slidenum">
              <a:rPr lang="de-DE" smtClean="0"/>
              <a:t>‹Nr.›</a:t>
            </a:fld>
            <a:endParaRPr lang="de-DE"/>
          </a:p>
        </p:txBody>
      </p:sp>
    </p:spTree>
    <p:extLst>
      <p:ext uri="{BB962C8B-B14F-4D97-AF65-F5344CB8AC3E}">
        <p14:creationId xmlns:p14="http://schemas.microsoft.com/office/powerpoint/2010/main" val="1066046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74C408-CD40-4ADC-BA51-239DEBF1F635}"/>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DA407E28-78EF-4C94-994D-F9132EFCF139}"/>
              </a:ext>
            </a:extLst>
          </p:cNvPr>
          <p:cNvSpPr>
            <a:spLocks noGrp="1"/>
          </p:cNvSpPr>
          <p:nvPr>
            <p:ph type="dt" sz="half" idx="10"/>
          </p:nvPr>
        </p:nvSpPr>
        <p:spPr/>
        <p:txBody>
          <a:bodyPr/>
          <a:lstStyle/>
          <a:p>
            <a:fld id="{C67B4A2D-CA64-4F29-88E5-E976B85F132E}" type="datetimeFigureOut">
              <a:rPr lang="de-DE" smtClean="0"/>
              <a:t>29.12.2023</a:t>
            </a:fld>
            <a:endParaRPr lang="de-DE"/>
          </a:p>
        </p:txBody>
      </p:sp>
      <p:sp>
        <p:nvSpPr>
          <p:cNvPr id="4" name="Fußzeilenplatzhalter 3">
            <a:extLst>
              <a:ext uri="{FF2B5EF4-FFF2-40B4-BE49-F238E27FC236}">
                <a16:creationId xmlns:a16="http://schemas.microsoft.com/office/drawing/2014/main" id="{276C8DF2-2C1B-4577-B54E-43D5561679DA}"/>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094E8D33-FBE1-4821-BA01-6495F180DC62}"/>
              </a:ext>
            </a:extLst>
          </p:cNvPr>
          <p:cNvSpPr>
            <a:spLocks noGrp="1"/>
          </p:cNvSpPr>
          <p:nvPr>
            <p:ph type="sldNum" sz="quarter" idx="12"/>
          </p:nvPr>
        </p:nvSpPr>
        <p:spPr/>
        <p:txBody>
          <a:bodyPr/>
          <a:lstStyle/>
          <a:p>
            <a:fld id="{FF32CF40-DE34-46B9-94A3-DCC5EE104C50}" type="slidenum">
              <a:rPr lang="de-DE" smtClean="0"/>
              <a:t>‹Nr.›</a:t>
            </a:fld>
            <a:endParaRPr lang="de-DE"/>
          </a:p>
        </p:txBody>
      </p:sp>
    </p:spTree>
    <p:extLst>
      <p:ext uri="{BB962C8B-B14F-4D97-AF65-F5344CB8AC3E}">
        <p14:creationId xmlns:p14="http://schemas.microsoft.com/office/powerpoint/2010/main" val="2130368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6903D9A-4C4D-4EF6-92AA-D58CB2105D1F}"/>
              </a:ext>
            </a:extLst>
          </p:cNvPr>
          <p:cNvSpPr>
            <a:spLocks noGrp="1"/>
          </p:cNvSpPr>
          <p:nvPr>
            <p:ph type="dt" sz="half" idx="10"/>
          </p:nvPr>
        </p:nvSpPr>
        <p:spPr/>
        <p:txBody>
          <a:bodyPr/>
          <a:lstStyle/>
          <a:p>
            <a:fld id="{C67B4A2D-CA64-4F29-88E5-E976B85F132E}" type="datetimeFigureOut">
              <a:rPr lang="de-DE" smtClean="0"/>
              <a:t>29.12.2023</a:t>
            </a:fld>
            <a:endParaRPr lang="de-DE"/>
          </a:p>
        </p:txBody>
      </p:sp>
      <p:sp>
        <p:nvSpPr>
          <p:cNvPr id="3" name="Fußzeilenplatzhalter 2">
            <a:extLst>
              <a:ext uri="{FF2B5EF4-FFF2-40B4-BE49-F238E27FC236}">
                <a16:creationId xmlns:a16="http://schemas.microsoft.com/office/drawing/2014/main" id="{4C2DC32E-D83F-4870-AEFD-EDE3A8660398}"/>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74886024-CDFF-44B6-AB6B-660371EAFA69}"/>
              </a:ext>
            </a:extLst>
          </p:cNvPr>
          <p:cNvSpPr>
            <a:spLocks noGrp="1"/>
          </p:cNvSpPr>
          <p:nvPr>
            <p:ph type="sldNum" sz="quarter" idx="12"/>
          </p:nvPr>
        </p:nvSpPr>
        <p:spPr/>
        <p:txBody>
          <a:bodyPr/>
          <a:lstStyle/>
          <a:p>
            <a:fld id="{FF32CF40-DE34-46B9-94A3-DCC5EE104C50}" type="slidenum">
              <a:rPr lang="de-DE" smtClean="0"/>
              <a:t>‹Nr.›</a:t>
            </a:fld>
            <a:endParaRPr lang="de-DE"/>
          </a:p>
        </p:txBody>
      </p:sp>
    </p:spTree>
    <p:extLst>
      <p:ext uri="{BB962C8B-B14F-4D97-AF65-F5344CB8AC3E}">
        <p14:creationId xmlns:p14="http://schemas.microsoft.com/office/powerpoint/2010/main" val="1480641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B9776B-320D-415C-B1E7-2ED25997F53F}"/>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AF284BA2-1849-4038-AFDA-B9F08191EE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CC6AFB5F-DEA7-4EF5-B1CE-206DA1DF32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883AAF20-25C2-4D0C-AA9F-ADF99CB0B342}"/>
              </a:ext>
            </a:extLst>
          </p:cNvPr>
          <p:cNvSpPr>
            <a:spLocks noGrp="1"/>
          </p:cNvSpPr>
          <p:nvPr>
            <p:ph type="dt" sz="half" idx="10"/>
          </p:nvPr>
        </p:nvSpPr>
        <p:spPr/>
        <p:txBody>
          <a:bodyPr/>
          <a:lstStyle/>
          <a:p>
            <a:fld id="{C67B4A2D-CA64-4F29-88E5-E976B85F132E}" type="datetimeFigureOut">
              <a:rPr lang="de-DE" smtClean="0"/>
              <a:t>29.12.2023</a:t>
            </a:fld>
            <a:endParaRPr lang="de-DE"/>
          </a:p>
        </p:txBody>
      </p:sp>
      <p:sp>
        <p:nvSpPr>
          <p:cNvPr id="6" name="Fußzeilenplatzhalter 5">
            <a:extLst>
              <a:ext uri="{FF2B5EF4-FFF2-40B4-BE49-F238E27FC236}">
                <a16:creationId xmlns:a16="http://schemas.microsoft.com/office/drawing/2014/main" id="{FBE4133A-5C47-48FA-A55D-65B184BE9F0B}"/>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29B879E2-F454-4076-98B8-1CC0AB22873C}"/>
              </a:ext>
            </a:extLst>
          </p:cNvPr>
          <p:cNvSpPr>
            <a:spLocks noGrp="1"/>
          </p:cNvSpPr>
          <p:nvPr>
            <p:ph type="sldNum" sz="quarter" idx="12"/>
          </p:nvPr>
        </p:nvSpPr>
        <p:spPr/>
        <p:txBody>
          <a:bodyPr/>
          <a:lstStyle/>
          <a:p>
            <a:fld id="{FF32CF40-DE34-46B9-94A3-DCC5EE104C50}" type="slidenum">
              <a:rPr lang="de-DE" smtClean="0"/>
              <a:t>‹Nr.›</a:t>
            </a:fld>
            <a:endParaRPr lang="de-DE"/>
          </a:p>
        </p:txBody>
      </p:sp>
    </p:spTree>
    <p:extLst>
      <p:ext uri="{BB962C8B-B14F-4D97-AF65-F5344CB8AC3E}">
        <p14:creationId xmlns:p14="http://schemas.microsoft.com/office/powerpoint/2010/main" val="1892013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D6F012-67C2-48DA-9677-4B493D08DDDE}"/>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6604594B-32DA-4DA4-B221-DDF7D5DFF4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FC86F754-ED64-4018-ABFC-05ACA770FA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5B0D83E0-B17A-4183-AF7B-DA78A0F32E4B}"/>
              </a:ext>
            </a:extLst>
          </p:cNvPr>
          <p:cNvSpPr>
            <a:spLocks noGrp="1"/>
          </p:cNvSpPr>
          <p:nvPr>
            <p:ph type="dt" sz="half" idx="10"/>
          </p:nvPr>
        </p:nvSpPr>
        <p:spPr/>
        <p:txBody>
          <a:bodyPr/>
          <a:lstStyle/>
          <a:p>
            <a:fld id="{C67B4A2D-CA64-4F29-88E5-E976B85F132E}" type="datetimeFigureOut">
              <a:rPr lang="de-DE" smtClean="0"/>
              <a:t>29.12.2023</a:t>
            </a:fld>
            <a:endParaRPr lang="de-DE"/>
          </a:p>
        </p:txBody>
      </p:sp>
      <p:sp>
        <p:nvSpPr>
          <p:cNvPr id="6" name="Fußzeilenplatzhalter 5">
            <a:extLst>
              <a:ext uri="{FF2B5EF4-FFF2-40B4-BE49-F238E27FC236}">
                <a16:creationId xmlns:a16="http://schemas.microsoft.com/office/drawing/2014/main" id="{2E05B04F-0E76-49E5-B8C2-FAFF27050CF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AA610D47-CF35-431C-AFFA-9AAE94706339}"/>
              </a:ext>
            </a:extLst>
          </p:cNvPr>
          <p:cNvSpPr>
            <a:spLocks noGrp="1"/>
          </p:cNvSpPr>
          <p:nvPr>
            <p:ph type="sldNum" sz="quarter" idx="12"/>
          </p:nvPr>
        </p:nvSpPr>
        <p:spPr/>
        <p:txBody>
          <a:bodyPr/>
          <a:lstStyle/>
          <a:p>
            <a:fld id="{FF32CF40-DE34-46B9-94A3-DCC5EE104C50}" type="slidenum">
              <a:rPr lang="de-DE" smtClean="0"/>
              <a:t>‹Nr.›</a:t>
            </a:fld>
            <a:endParaRPr lang="de-DE"/>
          </a:p>
        </p:txBody>
      </p:sp>
    </p:spTree>
    <p:extLst>
      <p:ext uri="{BB962C8B-B14F-4D97-AF65-F5344CB8AC3E}">
        <p14:creationId xmlns:p14="http://schemas.microsoft.com/office/powerpoint/2010/main" val="348594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0EC3F56-8EA2-4EE9-BA5D-5533A359CF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2F65F818-8749-440D-8C69-CC459C8652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473BAF5-5F02-45C2-ABBF-F712424E14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7B4A2D-CA64-4F29-88E5-E976B85F132E}" type="datetimeFigureOut">
              <a:rPr lang="de-DE" smtClean="0"/>
              <a:t>29.12.2023</a:t>
            </a:fld>
            <a:endParaRPr lang="de-DE"/>
          </a:p>
        </p:txBody>
      </p:sp>
      <p:sp>
        <p:nvSpPr>
          <p:cNvPr id="5" name="Fußzeilenplatzhalter 4">
            <a:extLst>
              <a:ext uri="{FF2B5EF4-FFF2-40B4-BE49-F238E27FC236}">
                <a16:creationId xmlns:a16="http://schemas.microsoft.com/office/drawing/2014/main" id="{61FD8070-32DA-4A9A-9468-EB77973C06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D49BEB1A-A6FF-47FB-8DD9-0BDBE44AD1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32CF40-DE34-46B9-94A3-DCC5EE104C50}" type="slidenum">
              <a:rPr lang="de-DE" smtClean="0"/>
              <a:t>‹Nr.›</a:t>
            </a:fld>
            <a:endParaRPr lang="de-DE"/>
          </a:p>
        </p:txBody>
      </p:sp>
    </p:spTree>
    <p:extLst>
      <p:ext uri="{BB962C8B-B14F-4D97-AF65-F5344CB8AC3E}">
        <p14:creationId xmlns:p14="http://schemas.microsoft.com/office/powerpoint/2010/main" val="25974908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hyperlink" Target="https://drbine.substack.com/p/wie-man-sich-aus-einen-eigenen-worten" TargetMode="External"/><Relationship Id="rId1" Type="http://schemas.openxmlformats.org/officeDocument/2006/relationships/slideLayout" Target="../slideLayouts/slideLayout1.xml"/><Relationship Id="rId5" Type="http://schemas.openxmlformats.org/officeDocument/2006/relationships/hyperlink" Target="https://drbine.substack.com/p/wie-man-sich-aus-seinen-eigenen-worten-e15" TargetMode="Externa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7.xml"/><Relationship Id="rId4" Type="http://schemas.openxmlformats.org/officeDocument/2006/relationships/hyperlink" Target="https://www.ema.europa.eu/en/committees/committee-medicinal-products-human-use-chmp/chmp-members"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tga.gov.au/sites/default/files/foi-3390-11.pdf" TargetMode="Externa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hyperlink" Target="https://link.springer.com/chapter/10.1007/978-3-662-48986-4_3464" TargetMode="External"/><Relationship Id="rId2" Type="http://schemas.openxmlformats.org/officeDocument/2006/relationships/image" Target="../media/image15.emf"/><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15.xml.rels><?xml version="1.0" encoding="UTF-8" standalone="yes"?>
<Relationships xmlns="http://schemas.openxmlformats.org/package/2006/relationships"><Relationship Id="rId3" Type="http://schemas.openxmlformats.org/officeDocument/2006/relationships/hyperlink" Target="https://www.tga.gov.au/sites/default/files/foi-3390-11.pdf" TargetMode="External"/><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anandamide.substack.com/p/fluorometry-deep-dive" TargetMode="External"/><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www.pei.de/DE/newsroom/hp-meldungen/2022/220421-covid-19-impfstoff-comirnaty-haltbarkeitsdauer-auf-12-monate-verlaengert.html" TargetMode="External"/><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hyperlink" Target="https://de.wikipedia.org/wiki/Pal%C3%A4ogenetik"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www.pei.de/SharedDocs/Downloads/DE/newsroom/mitteilungen/231222-pruefung-mrna-impfstoffe-verunreinigungen.pdf?__blob=publicationFile&amp;v=2" TargetMode="External"/><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www.bundestag.de/presse/hib/kurzmeldungen-984154" TargetMode="External"/><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patents.google.com/patent/US10077439B2/en" TargetMode="External"/><Relationship Id="rId2" Type="http://schemas.openxmlformats.org/officeDocument/2006/relationships/image" Target="../media/image23.emf"/><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hyperlink" Target="https://pubmed.ncbi.nlm.nih.gov/11251389/" TargetMode="External"/><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pubmed.ncbi.nlm.nih.gov/8717387/" TargetMode="External"/><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Layout" Target="../slideLayouts/slideLayout7.xml"/><Relationship Id="rId4" Type="http://schemas.openxmlformats.org/officeDocument/2006/relationships/hyperlink" Target="https://pubmed.ncbi.nlm.nih.gov/9024788/"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hyperlink" Target="https://anandamide.substack.com/p/shrodingers-sv40-and-p53" TargetMode="External"/><Relationship Id="rId4" Type="http://schemas.openxmlformats.org/officeDocument/2006/relationships/hyperlink" Target="https://pubmed.ncbi.nlm.nih.gov/10455402/"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urmc.rochester.edu/labs/dean/projects/nuclear-targeting-of-plasmids-and-protein-dna-comp.aspx" TargetMode="External"/><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doi.org/10.1002/0471266949.bmc073.pub3" TargetMode="External"/><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www.europeanpharmaceuticalreview.com/news/160968/zycov-d-becomes-worlds-first-plasmid-dna-vaccine-for-covid-19/" TargetMode="External"/><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www.sciencedirect.com/science/article/abs/pii/S016836590900858X?via%3Dihub" TargetMode="External"/><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hyperlink" Target="https://www.nature.com/articles/s41598-023-33862-0"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thermofisher.com/au/en/home/references/gibco-cell-culture-basics/transfection-basics/applications/plasmid-transfection.html" TargetMode="External"/><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s://www.jbc.org/article/S0021-9258(18)31087-1/fulltext" TargetMode="External"/><Relationship Id="rId2" Type="http://schemas.openxmlformats.org/officeDocument/2006/relationships/image" Target="../media/image45.emf"/><Relationship Id="rId1" Type="http://schemas.openxmlformats.org/officeDocument/2006/relationships/slideLayout" Target="../slideLayouts/slideLayout7.xml"/><Relationship Id="rId4" Type="http://schemas.openxmlformats.org/officeDocument/2006/relationships/image" Target="../media/image46.emf"/></Relationships>
</file>

<file path=ppt/slides/_rels/slide4.xml.rels><?xml version="1.0" encoding="UTF-8" standalone="yes"?>
<Relationships xmlns="http://schemas.openxmlformats.org/package/2006/relationships"><Relationship Id="rId3" Type="http://schemas.openxmlformats.org/officeDocument/2006/relationships/hyperlink" Target="https://drbine.substack.com/p/die-ema-wei-dass-der-dnase-i-verdau" TargetMode="External"/><Relationship Id="rId2" Type="http://schemas.openxmlformats.org/officeDocument/2006/relationships/image" Target="../media/image4.emf"/><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7.xml"/><Relationship Id="rId4" Type="http://schemas.openxmlformats.org/officeDocument/2006/relationships/hyperlink" Target="https://www.ncbi.nlm.nih.gov/pmc/articles/PMC9012513/"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academic.oup.com/cardiovascres/article/78/1/26/321576" TargetMode="External"/><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emf"/><Relationship Id="rId1" Type="http://schemas.openxmlformats.org/officeDocument/2006/relationships/slideLayout" Target="../slideLayouts/slideLayout7.xml"/><Relationship Id="rId4" Type="http://schemas.openxmlformats.org/officeDocument/2006/relationships/hyperlink" Target="https://pubmed.ncbi.nlm.nih.gov/37828636/"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pubmed.ncbi.nlm.nih.gov/11861616/" TargetMode="External"/><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s://pubmed.ncbi.nlm.nih.gov/10963805/" TargetMode="External"/><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hyperlink" Target="https://pubmed.ncbi.nlm.nih.gov/14745443/"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www.biorxiv.org/content/10.1101/2023.03.14.532649v1.full" TargetMode="External"/><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twitter.com/a_nineties/status/1734324273022488712" TargetMode="External"/><Relationship Id="rId7" Type="http://schemas.openxmlformats.org/officeDocument/2006/relationships/hyperlink" Target="https://postvac.org/wp-content/uploads/wpforo/attachments/3025/1252-Type-IB-variation-report.pdf" TargetMode="External"/><Relationship Id="rId2" Type="http://schemas.openxmlformats.org/officeDocument/2006/relationships/hyperlink" Target="https://twitter.com/a_nineties/status/1724660618265833786" TargetMode="External"/><Relationship Id="rId1" Type="http://schemas.openxmlformats.org/officeDocument/2006/relationships/slideLayout" Target="../slideLayouts/slideLayout7.xml"/><Relationship Id="rId6" Type="http://schemas.openxmlformats.org/officeDocument/2006/relationships/hyperlink" Target="https://mega.nz/file/eIoSyQyS#Y2g4VtSCUlDXg9JSTY32BQIM8_Up9I8xtrkg0SMxIFw" TargetMode="External"/><Relationship Id="rId5" Type="http://schemas.openxmlformats.org/officeDocument/2006/relationships/hyperlink" Target="https://mega.nz/file/GIolzLDZ#Y-2dlSbF4VfA28S1mjJm_CCcn7mtTlOiHUBUO5AYhaU" TargetMode="External"/><Relationship Id="rId4" Type="http://schemas.openxmlformats.org/officeDocument/2006/relationships/hyperlink" Target="https://postvac.org/wp-content/uploads/wpforo/attachments/3025/1251-Assessment-Report-for-the-Post-Authorization-Measure-REC-027.pdf"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s://en.wikipedia.org/wiki/CGAS%E2%80%93STING_cytosolic_DNA_sensing_pathway" TargetMode="External"/><Relationship Id="rId2" Type="http://schemas.openxmlformats.org/officeDocument/2006/relationships/image" Target="../media/image60.e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hyperlink" Target="https://www.frontiersin.org/articles/10.3389/fimmu.2023.1275408/full" TargetMode="External"/><Relationship Id="rId2" Type="http://schemas.openxmlformats.org/officeDocument/2006/relationships/image" Target="../media/image61.e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s://drbine.substack.com/p/der-heie-schei-teil-3-kann-dsdna" TargetMode="External"/><Relationship Id="rId2" Type="http://schemas.openxmlformats.org/officeDocument/2006/relationships/image" Target="../media/image62.e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https://clinicaltrials.gov/study/NCT05916274?term=Exogenous%20DNA&amp;rank=3" TargetMode="External"/><Relationship Id="rId2" Type="http://schemas.openxmlformats.org/officeDocument/2006/relationships/image" Target="../media/image63.e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hyperlink" Target="https://clinicaltrials.gov/study/NCT05916274?term=Exogenous%20DNA&amp;rank=3" TargetMode="External"/><Relationship Id="rId2" Type="http://schemas.openxmlformats.org/officeDocument/2006/relationships/image" Target="../media/image64.e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hyperlink" Target="https://pubmed.ncbi.nlm.nih.gov/38112944/" TargetMode="External"/><Relationship Id="rId2" Type="http://schemas.openxmlformats.org/officeDocument/2006/relationships/image" Target="../media/image67.em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hyperlink" Target="https://www.igor-chudov.com/p/covid-vaccines-integrate-into-human" TargetMode="External"/><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postvac.org/wp-content/uploads/wpforo/attachments/3025/1251-Assessment-Report-for-the-Post-Authorization-Measure-REC-027.pdf%20Seite%204" TargetMode="External"/><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emf"/><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63.xml.rels><?xml version="1.0" encoding="UTF-8" standalone="yes"?>
<Relationships xmlns="http://schemas.openxmlformats.org/package/2006/relationships"><Relationship Id="rId3" Type="http://schemas.openxmlformats.org/officeDocument/2006/relationships/hyperlink" Target="https://pubmed.ncbi.nlm.nih.gov/37243095/" TargetMode="External"/><Relationship Id="rId7" Type="http://schemas.openxmlformats.org/officeDocument/2006/relationships/hyperlink" Target="https://www.frontiersin.org/articles/10.3389/fimmu.2023.1309997/full" TargetMode="External"/><Relationship Id="rId2" Type="http://schemas.openxmlformats.org/officeDocument/2006/relationships/image" Target="../media/image76.emf"/><Relationship Id="rId1" Type="http://schemas.openxmlformats.org/officeDocument/2006/relationships/slideLayout" Target="../slideLayouts/slideLayout7.xml"/><Relationship Id="rId6" Type="http://schemas.openxmlformats.org/officeDocument/2006/relationships/image" Target="../media/image78.emf"/><Relationship Id="rId5" Type="http://schemas.openxmlformats.org/officeDocument/2006/relationships/hyperlink" Target="https://pubmed.ncbi.nlm.nih.gov/36548397/" TargetMode="External"/><Relationship Id="rId4" Type="http://schemas.openxmlformats.org/officeDocument/2006/relationships/image" Target="../media/image77.emf"/></Relationships>
</file>

<file path=ppt/slides/_rels/slide6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hyperlink" Target="https://pubmed.ncbi.nlm.nih.gov/36476668/" TargetMode="External"/><Relationship Id="rId2" Type="http://schemas.openxmlformats.org/officeDocument/2006/relationships/image" Target="../media/image80.emf"/><Relationship Id="rId1" Type="http://schemas.openxmlformats.org/officeDocument/2006/relationships/slideLayout" Target="../slideLayouts/slideLayout7.xml"/><Relationship Id="rId5" Type="http://schemas.openxmlformats.org/officeDocument/2006/relationships/hyperlink" Target="https://pubmed.ncbi.nlm.nih.gov/36715089/" TargetMode="External"/><Relationship Id="rId4" Type="http://schemas.openxmlformats.org/officeDocument/2006/relationships/image" Target="../media/image81.emf"/></Relationships>
</file>

<file path=ppt/slides/_rels/slide66.xml.rels><?xml version="1.0" encoding="UTF-8" standalone="yes"?>
<Relationships xmlns="http://schemas.openxmlformats.org/package/2006/relationships"><Relationship Id="rId3" Type="http://schemas.openxmlformats.org/officeDocument/2006/relationships/hyperlink" Target="https://pubmed.ncbi.nlm.nih.gov/34957554/" TargetMode="External"/><Relationship Id="rId2" Type="http://schemas.openxmlformats.org/officeDocument/2006/relationships/image" Target="../media/image82.emf"/><Relationship Id="rId1" Type="http://schemas.openxmlformats.org/officeDocument/2006/relationships/slideLayout" Target="../slideLayouts/slideLayout7.xml"/><Relationship Id="rId5" Type="http://schemas.openxmlformats.org/officeDocument/2006/relationships/hyperlink" Target="https://pubmed.ncbi.nlm.nih.gov/34291477/" TargetMode="External"/><Relationship Id="rId4" Type="http://schemas.openxmlformats.org/officeDocument/2006/relationships/image" Target="../media/image83.emf"/></Relationships>
</file>

<file path=ppt/slides/_rels/slide67.xml.rels><?xml version="1.0" encoding="UTF-8" standalone="yes"?>
<Relationships xmlns="http://schemas.openxmlformats.org/package/2006/relationships"><Relationship Id="rId3" Type="http://schemas.openxmlformats.org/officeDocument/2006/relationships/hyperlink" Target="https://de.wikipedia.org/wiki/Antisense-Oligonukleotid" TargetMode="External"/><Relationship Id="rId2" Type="http://schemas.openxmlformats.org/officeDocument/2006/relationships/image" Target="../media/image84.em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postvac.org/wp-content/uploads/wpforo/attachments/3025/1251-Assessment-Report-for-the-Post-Authorization-Measure-REC-027.pdf%20Seite%205" TargetMode="External"/><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hyperlink" Target="https://www.pei.de/SharedDocs/Downloads/DE/service/qualitaetskriterien.pdf?__blob=publicationFile&amp;v=2" TargetMode="Externa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hyperlink" Target="https://www.pei.de/SharedDocs/Downloads/DE/service/qualitaetskriterien.pdf?__blob=publicationFile&amp;v=2" TargetMode="Externa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hyperlink" Target="https://www.pei.de/SharedDocs/Downloads/DE/institut/auflistung-pei-amtsaufgaben.pdf?__blob=publicationFile&amp;v=2" TargetMode="External"/><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hyperlink" Target="https://www.gesetze-im-internet.de/amg_1976/__32.html" TargetMode="External"/><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hyperlink" Target="https://twitter.com/GabrieleFaller9/status/1740686955220963748" TargetMode="External"/><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94.png"/></Relationships>
</file>

<file path=ppt/slides/_rels/slide78.xml.rels><?xml version="1.0" encoding="UTF-8" standalone="yes"?>
<Relationships xmlns="http://schemas.openxmlformats.org/package/2006/relationships"><Relationship Id="rId3" Type="http://schemas.openxmlformats.org/officeDocument/2006/relationships/hyperlink" Target="https://link.springer.com/article/10.1007/s00103-022-03611-1" TargetMode="External"/><Relationship Id="rId2" Type="http://schemas.openxmlformats.org/officeDocument/2006/relationships/image" Target="../media/image96.emf"/><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 Id="rId4" Type="http://schemas.openxmlformats.org/officeDocument/2006/relationships/hyperlink" Target="https://www.linkedin.com/in/hanna-sediri-sch%C3%B6n-29223396/" TargetMode="External"/></Relationships>
</file>

<file path=ppt/slides/_rels/slide8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hyperlink" Target="https://www.edqm.eu/en/omcl/ocabr-activities-related-to-covid-19-vaccines" TargetMode="External"/><Relationship Id="rId2" Type="http://schemas.openxmlformats.org/officeDocument/2006/relationships/image" Target="../media/image102.emf"/><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hyperlink" Target="https://factreview.gr/wp-content/uploads/2023/07/Rolling-Review-Report-Quality-COVID-19-mRNA-Vaccine-BioNTech.pdf" TargetMode="External"/><Relationship Id="rId2" Type="http://schemas.openxmlformats.org/officeDocument/2006/relationships/image" Target="../media/image103.emf"/><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hyperlink" Target="https://pubmed.ncbi.nlm.nih.gov/27281205/" TargetMode="External"/><Relationship Id="rId2" Type="http://schemas.openxmlformats.org/officeDocument/2006/relationships/image" Target="../media/image104.emf"/><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hyperlink" Target="https://modarnlife.substack.com/p/the-pre-2020-bnt162-development-program" TargetMode="External"/><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hyperlink" Target="https://www.pei.de/SharedDocs/Downloads/DE/service/qualitaetskriterien.pdf?__blob=publicationFile&amp;v=2" TargetMode="External"/><Relationship Id="rId2" Type="http://schemas.openxmlformats.org/officeDocument/2006/relationships/image" Target="../media/image86.emf"/><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hyperlink" Target="https://doi.org/10.1002/wnan.1738" TargetMode="External"/><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hyperlink" Target="https://drbine.substack.com/p/achtung-eine-impfung-mit-polysorbat" TargetMode="External"/><Relationship Id="rId2" Type="http://schemas.openxmlformats.org/officeDocument/2006/relationships/image" Target="../media/image108.emf"/><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hyperlink" Target="https://doi.org/10.1016/j.vaccine.2023.07.040)." TargetMode="External"/><Relationship Id="rId2" Type="http://schemas.openxmlformats.org/officeDocument/2006/relationships/image" Target="../media/image111.png"/><Relationship Id="rId1" Type="http://schemas.openxmlformats.org/officeDocument/2006/relationships/slideLayout" Target="../slideLayouts/slideLayout7.xml"/><Relationship Id="rId4" Type="http://schemas.openxmlformats.org/officeDocument/2006/relationships/image" Target="../media/image112.jpeg"/></Relationships>
</file>

<file path=ppt/slides/_rels/slide97.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image" Target="../media/image113.emf"/><Relationship Id="rId1" Type="http://schemas.openxmlformats.org/officeDocument/2006/relationships/slideLayout" Target="../slideLayouts/slideLayout7.xml"/><Relationship Id="rId4" Type="http://schemas.openxmlformats.org/officeDocument/2006/relationships/hyperlink" Target="https://www.haushaltsabteilung.hu-berlin.de/de/haushaltundpersonal/themen-a-z/03a-fachinformation-gsk-influsplit-tetra-2023-2024-1.pdf/view" TargetMode="Externa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433A36EB-DB70-4FD9-BD10-ED3DA53708F4}"/>
              </a:ext>
            </a:extLst>
          </p:cNvPr>
          <p:cNvSpPr/>
          <p:nvPr/>
        </p:nvSpPr>
        <p:spPr>
          <a:xfrm>
            <a:off x="2148398" y="2759587"/>
            <a:ext cx="8695593" cy="369332"/>
          </a:xfrm>
          <a:prstGeom prst="rect">
            <a:avLst/>
          </a:prstGeom>
        </p:spPr>
        <p:txBody>
          <a:bodyPr wrap="square">
            <a:spAutoFit/>
          </a:bodyPr>
          <a:lstStyle/>
          <a:p>
            <a:r>
              <a:rPr lang="de-DE" dirty="0">
                <a:hlinkClick r:id="rId2"/>
              </a:rPr>
              <a:t>https://drbine.substack.com/p/wie-man-sich-aus-einen-eigenen-worten</a:t>
            </a:r>
            <a:r>
              <a:rPr lang="de-DE" dirty="0"/>
              <a:t> </a:t>
            </a:r>
          </a:p>
        </p:txBody>
      </p:sp>
      <p:pic>
        <p:nvPicPr>
          <p:cNvPr id="2" name="Grafik 1">
            <a:extLst>
              <a:ext uri="{FF2B5EF4-FFF2-40B4-BE49-F238E27FC236}">
                <a16:creationId xmlns:a16="http://schemas.microsoft.com/office/drawing/2014/main" id="{586D358F-52E9-4C8A-8BA5-87F9A8C69E49}"/>
              </a:ext>
            </a:extLst>
          </p:cNvPr>
          <p:cNvPicPr>
            <a:picLocks noChangeAspect="1"/>
          </p:cNvPicPr>
          <p:nvPr/>
        </p:nvPicPr>
        <p:blipFill>
          <a:blip r:embed="rId3"/>
          <a:stretch>
            <a:fillRect/>
          </a:stretch>
        </p:blipFill>
        <p:spPr>
          <a:xfrm>
            <a:off x="1504681" y="3251446"/>
            <a:ext cx="9182637" cy="2897746"/>
          </a:xfrm>
          <a:prstGeom prst="rect">
            <a:avLst/>
          </a:prstGeom>
        </p:spPr>
      </p:pic>
      <p:pic>
        <p:nvPicPr>
          <p:cNvPr id="3" name="Grafik 2">
            <a:extLst>
              <a:ext uri="{FF2B5EF4-FFF2-40B4-BE49-F238E27FC236}">
                <a16:creationId xmlns:a16="http://schemas.microsoft.com/office/drawing/2014/main" id="{99A32056-7A5E-488A-BC82-C4BD99B971E5}"/>
              </a:ext>
            </a:extLst>
          </p:cNvPr>
          <p:cNvPicPr>
            <a:picLocks noChangeAspect="1"/>
          </p:cNvPicPr>
          <p:nvPr/>
        </p:nvPicPr>
        <p:blipFill>
          <a:blip r:embed="rId4"/>
          <a:stretch>
            <a:fillRect/>
          </a:stretch>
        </p:blipFill>
        <p:spPr>
          <a:xfrm>
            <a:off x="1270737" y="67239"/>
            <a:ext cx="9221273" cy="2781837"/>
          </a:xfrm>
          <a:prstGeom prst="rect">
            <a:avLst/>
          </a:prstGeom>
        </p:spPr>
      </p:pic>
      <p:sp>
        <p:nvSpPr>
          <p:cNvPr id="6" name="Rechteck 5">
            <a:extLst>
              <a:ext uri="{FF2B5EF4-FFF2-40B4-BE49-F238E27FC236}">
                <a16:creationId xmlns:a16="http://schemas.microsoft.com/office/drawing/2014/main" id="{8B5C4D0B-CD6E-480D-91AE-EC4F27242145}"/>
              </a:ext>
            </a:extLst>
          </p:cNvPr>
          <p:cNvSpPr/>
          <p:nvPr/>
        </p:nvSpPr>
        <p:spPr>
          <a:xfrm>
            <a:off x="2148398" y="6087053"/>
            <a:ext cx="8882193" cy="369332"/>
          </a:xfrm>
          <a:prstGeom prst="rect">
            <a:avLst/>
          </a:prstGeom>
        </p:spPr>
        <p:txBody>
          <a:bodyPr wrap="square">
            <a:spAutoFit/>
          </a:bodyPr>
          <a:lstStyle/>
          <a:p>
            <a:r>
              <a:rPr lang="de-DE" dirty="0">
                <a:hlinkClick r:id="rId5"/>
              </a:rPr>
              <a:t>https://drbine.substack.com/p/wie-man-sich-aus-seinen-eigenen-worten-e15</a:t>
            </a:r>
            <a:r>
              <a:rPr lang="de-DE" dirty="0"/>
              <a:t> </a:t>
            </a:r>
          </a:p>
        </p:txBody>
      </p:sp>
    </p:spTree>
    <p:extLst>
      <p:ext uri="{BB962C8B-B14F-4D97-AF65-F5344CB8AC3E}">
        <p14:creationId xmlns:p14="http://schemas.microsoft.com/office/powerpoint/2010/main" val="2057355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substackcdn.com/image/fetch/w_1456,c_limit,f_auto,q_auto:good,fl_progressive:steep/https%3A%2F%2Fsubstack-post-media.s3.amazonaws.com%2Fpublic%2Fimages%2F0b81003b-b5e4-4ac2-863b-baf715501966_945x815.png">
            <a:extLst>
              <a:ext uri="{FF2B5EF4-FFF2-40B4-BE49-F238E27FC236}">
                <a16:creationId xmlns:a16="http://schemas.microsoft.com/office/drawing/2014/main" id="{E5F5574C-67B1-4060-BE25-32AA7D2DFA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14300"/>
            <a:ext cx="6578882" cy="5673941"/>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a:extLst>
              <a:ext uri="{FF2B5EF4-FFF2-40B4-BE49-F238E27FC236}">
                <a16:creationId xmlns:a16="http://schemas.microsoft.com/office/drawing/2014/main" id="{BFEC16E0-D263-4536-9163-851F01C56034}"/>
              </a:ext>
            </a:extLst>
          </p:cNvPr>
          <p:cNvSpPr/>
          <p:nvPr/>
        </p:nvSpPr>
        <p:spPr>
          <a:xfrm>
            <a:off x="6427432" y="247186"/>
            <a:ext cx="5764567" cy="3416320"/>
          </a:xfrm>
          <a:prstGeom prst="rect">
            <a:avLst/>
          </a:prstGeom>
        </p:spPr>
        <p:txBody>
          <a:bodyPr wrap="square">
            <a:spAutoFit/>
          </a:bodyPr>
          <a:lstStyle/>
          <a:p>
            <a:r>
              <a:rPr lang="de-DE" b="0" i="1" dirty="0">
                <a:solidFill>
                  <a:srgbClr val="404040"/>
                </a:solidFill>
                <a:effectLst/>
                <a:latin typeface="Spectral"/>
              </a:rPr>
              <a:t>20/05/2021: Weitere Maßnahmen sind erforderlich, um die Empfehlung 7 zu erfüllen, einschließlich der Vorlage einer detaillierten Zusammenfassung der Ergebnisse [...]</a:t>
            </a:r>
            <a:endParaRPr lang="de-DE" b="0" i="0" dirty="0">
              <a:solidFill>
                <a:srgbClr val="404040"/>
              </a:solidFill>
              <a:effectLst/>
              <a:latin typeface="Spectral"/>
            </a:endParaRPr>
          </a:p>
          <a:p>
            <a:r>
              <a:rPr lang="de-DE" b="0" i="1" dirty="0">
                <a:solidFill>
                  <a:srgbClr val="404040"/>
                </a:solidFill>
                <a:effectLst/>
                <a:latin typeface="Spectral"/>
              </a:rPr>
              <a:t>Var IB-55: Es werden keine Ergebnisse vorgelegt, da der Antragsteller die Studie in kleinem Maßstab für nicht schlüssig hält und keine Anpassung des </a:t>
            </a:r>
            <a:r>
              <a:rPr lang="de-DE" b="0" i="1" dirty="0" err="1">
                <a:solidFill>
                  <a:srgbClr val="404040"/>
                </a:solidFill>
                <a:effectLst/>
                <a:latin typeface="Spectral"/>
              </a:rPr>
              <a:t>DNase</a:t>
            </a:r>
            <a:r>
              <a:rPr lang="de-DE" b="0" i="1" dirty="0">
                <a:solidFill>
                  <a:srgbClr val="404040"/>
                </a:solidFill>
                <a:effectLst/>
                <a:latin typeface="Spectral"/>
              </a:rPr>
              <a:t>-Digestionsschritts empfohlen wird.</a:t>
            </a:r>
          </a:p>
          <a:p>
            <a:endParaRPr lang="de-DE" i="1" dirty="0">
              <a:solidFill>
                <a:srgbClr val="404040"/>
              </a:solidFill>
              <a:latin typeface="Spectral"/>
            </a:endParaRPr>
          </a:p>
          <a:p>
            <a:endParaRPr lang="de-DE" b="0" i="1" dirty="0">
              <a:solidFill>
                <a:srgbClr val="404040"/>
              </a:solidFill>
              <a:effectLst/>
              <a:latin typeface="Spectral"/>
            </a:endParaRPr>
          </a:p>
          <a:p>
            <a:r>
              <a:rPr lang="de-DE" dirty="0">
                <a:latin typeface="Spectral"/>
              </a:rPr>
              <a:t>Text kommt bekannt vor?</a:t>
            </a:r>
          </a:p>
          <a:p>
            <a:r>
              <a:rPr lang="de-DE" dirty="0">
                <a:effectLst/>
                <a:latin typeface="Spectral"/>
              </a:rPr>
              <a:t>Problem: Das Dokument ist vom </a:t>
            </a:r>
            <a:r>
              <a:rPr lang="de-DE" dirty="0"/>
              <a:t>29.03.2022</a:t>
            </a:r>
          </a:p>
          <a:p>
            <a:r>
              <a:rPr lang="de-DE" dirty="0">
                <a:effectLst/>
                <a:latin typeface="Spectral"/>
              </a:rPr>
              <a:t>Seit dem 20.05.2021 keine Verbesserung!</a:t>
            </a:r>
          </a:p>
        </p:txBody>
      </p:sp>
    </p:spTree>
    <p:extLst>
      <p:ext uri="{BB962C8B-B14F-4D97-AF65-F5344CB8AC3E}">
        <p14:creationId xmlns:p14="http://schemas.microsoft.com/office/powerpoint/2010/main" val="1879711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9233DFC-B338-4613-A84E-D4622D773E9E}"/>
              </a:ext>
            </a:extLst>
          </p:cNvPr>
          <p:cNvPicPr>
            <a:picLocks noChangeAspect="1"/>
          </p:cNvPicPr>
          <p:nvPr/>
        </p:nvPicPr>
        <p:blipFill>
          <a:blip r:embed="rId2"/>
          <a:stretch>
            <a:fillRect/>
          </a:stretch>
        </p:blipFill>
        <p:spPr>
          <a:xfrm>
            <a:off x="-79899" y="-88932"/>
            <a:ext cx="8519375" cy="4301544"/>
          </a:xfrm>
          <a:prstGeom prst="rect">
            <a:avLst/>
          </a:prstGeom>
          <a:noFill/>
          <a:ln>
            <a:noFill/>
          </a:ln>
        </p:spPr>
      </p:pic>
      <p:sp>
        <p:nvSpPr>
          <p:cNvPr id="3" name="Rechteck: abgerundete Ecken 2">
            <a:extLst>
              <a:ext uri="{FF2B5EF4-FFF2-40B4-BE49-F238E27FC236}">
                <a16:creationId xmlns:a16="http://schemas.microsoft.com/office/drawing/2014/main" id="{D6ED2425-CFD8-47B8-8B32-C3D37B00478C}"/>
              </a:ext>
            </a:extLst>
          </p:cNvPr>
          <p:cNvSpPr/>
          <p:nvPr/>
        </p:nvSpPr>
        <p:spPr>
          <a:xfrm>
            <a:off x="2009107" y="3572431"/>
            <a:ext cx="1171852" cy="24857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a:extLst>
              <a:ext uri="{FF2B5EF4-FFF2-40B4-BE49-F238E27FC236}">
                <a16:creationId xmlns:a16="http://schemas.microsoft.com/office/drawing/2014/main" id="{9B170580-A053-4977-85F9-A2AE5CF33C45}"/>
              </a:ext>
            </a:extLst>
          </p:cNvPr>
          <p:cNvPicPr>
            <a:picLocks noChangeAspect="1"/>
          </p:cNvPicPr>
          <p:nvPr/>
        </p:nvPicPr>
        <p:blipFill>
          <a:blip r:embed="rId3"/>
          <a:stretch>
            <a:fillRect/>
          </a:stretch>
        </p:blipFill>
        <p:spPr>
          <a:xfrm>
            <a:off x="4314116" y="3884634"/>
            <a:ext cx="4732437" cy="3169001"/>
          </a:xfrm>
          <a:prstGeom prst="rect">
            <a:avLst/>
          </a:prstGeom>
        </p:spPr>
      </p:pic>
      <p:sp>
        <p:nvSpPr>
          <p:cNvPr id="6" name="Rechteck 5">
            <a:extLst>
              <a:ext uri="{FF2B5EF4-FFF2-40B4-BE49-F238E27FC236}">
                <a16:creationId xmlns:a16="http://schemas.microsoft.com/office/drawing/2014/main" id="{E71E2E27-045D-4386-B5C0-E84214883AC1}"/>
              </a:ext>
            </a:extLst>
          </p:cNvPr>
          <p:cNvSpPr/>
          <p:nvPr/>
        </p:nvSpPr>
        <p:spPr>
          <a:xfrm>
            <a:off x="96334" y="5296800"/>
            <a:ext cx="4083454" cy="923330"/>
          </a:xfrm>
          <a:prstGeom prst="rect">
            <a:avLst/>
          </a:prstGeom>
        </p:spPr>
        <p:txBody>
          <a:bodyPr wrap="square">
            <a:spAutoFit/>
          </a:bodyPr>
          <a:lstStyle/>
          <a:p>
            <a:r>
              <a:rPr lang="de-DE" dirty="0">
                <a:hlinkClick r:id="rId4"/>
              </a:rPr>
              <a:t>https://www.ema.europa.eu/en/committees/committee-medicinal-products-human-use-chmp/chmp-members</a:t>
            </a:r>
            <a:r>
              <a:rPr lang="de-DE" dirty="0"/>
              <a:t> </a:t>
            </a:r>
          </a:p>
        </p:txBody>
      </p:sp>
    </p:spTree>
    <p:extLst>
      <p:ext uri="{BB962C8B-B14F-4D97-AF65-F5344CB8AC3E}">
        <p14:creationId xmlns:p14="http://schemas.microsoft.com/office/powerpoint/2010/main" val="34009511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65727202-4BA8-441F-900B-A305C666E388}"/>
              </a:ext>
            </a:extLst>
          </p:cNvPr>
          <p:cNvSpPr/>
          <p:nvPr/>
        </p:nvSpPr>
        <p:spPr>
          <a:xfrm>
            <a:off x="1117106" y="866872"/>
            <a:ext cx="9957787" cy="5447645"/>
          </a:xfrm>
          <a:prstGeom prst="rect">
            <a:avLst/>
          </a:prstGeom>
        </p:spPr>
        <p:txBody>
          <a:bodyPr wrap="square">
            <a:spAutoFit/>
          </a:bodyPr>
          <a:lstStyle/>
          <a:p>
            <a:r>
              <a:rPr lang="de-DE" sz="2400" b="1" i="0" dirty="0">
                <a:solidFill>
                  <a:srgbClr val="002060"/>
                </a:solidFill>
                <a:effectLst/>
                <a:latin typeface="var(--font_family_headings, var(--font_family_headings_preset, 'SF Compact Display', -apple-system, BlinkMacSystemFont, 'Segoe UI', Roboto, Helvetica, Arial, sans-serif, 'Apple Color Emoji', 'Segoe UI Emoji', 'Segoe UI Symbol'))"/>
              </a:rPr>
              <a:t>Vielen der in der Öffentlichkeit kursierenden Daten und Untersuchungen zu mutmaßlichen Kontaminationen der COVID-19-mRNA-Impfstoffe liegen </a:t>
            </a:r>
            <a:r>
              <a:rPr lang="de-DE" sz="2400" b="1" i="0" dirty="0">
                <a:solidFill>
                  <a:srgbClr val="FF0000"/>
                </a:solidFill>
                <a:effectLst/>
                <a:latin typeface="var(--font_family_headings, var(--font_family_headings_preset, 'SF Compact Display', -apple-system, BlinkMacSystemFont, 'Segoe UI', Roboto, Helvetica, Arial, sans-serif, 'Apple Color Emoji', 'Segoe UI Emoji', 'Segoe UI Symbol'))"/>
              </a:rPr>
              <a:t>methodische Mängel </a:t>
            </a:r>
            <a:r>
              <a:rPr lang="de-DE" sz="2400" b="1" i="0" dirty="0">
                <a:solidFill>
                  <a:srgbClr val="002060"/>
                </a:solidFill>
                <a:effectLst/>
                <a:latin typeface="var(--font_family_headings, var(--font_family_headings_preset, 'SF Compact Display', -apple-system, BlinkMacSystemFont, 'Segoe UI', Roboto, Helvetica, Arial, sans-serif, 'Apple Color Emoji', 'Segoe UI Emoji', 'Segoe UI Symbol'))"/>
              </a:rPr>
              <a:t>zu Grunde.</a:t>
            </a:r>
          </a:p>
          <a:p>
            <a:endParaRPr lang="de-DE" sz="2400" b="1" dirty="0">
              <a:solidFill>
                <a:srgbClr val="002060"/>
              </a:solidFill>
              <a:latin typeface="var(--font_family_headings, var(--font_family_headings_preset, 'SF Compact Display', -apple-system, BlinkMacSystemFont, 'Segoe UI', Roboto, Helvetica, Arial, sans-serif, 'Apple Color Emoji', 'Segoe UI Emoji', 'Segoe UI Symbol'))"/>
            </a:endParaRPr>
          </a:p>
          <a:p>
            <a:r>
              <a:rPr lang="de-DE" sz="2400" b="1" dirty="0">
                <a:solidFill>
                  <a:srgbClr val="002060"/>
                </a:solidFill>
              </a:rPr>
              <a:t>(ii) Die angewandte Methodik zur Bestimmung der Rest-DNA-Menge muss nachgewiesenermaßen geeignet und nachvollziehbar sein – </a:t>
            </a:r>
            <a:r>
              <a:rPr lang="de-DE" sz="2400" b="1" dirty="0">
                <a:solidFill>
                  <a:srgbClr val="FF0000"/>
                </a:solidFill>
              </a:rPr>
              <a:t>insbesondere sollten Testinterferenzen durch das Vorhandensein von Lipid-Nanopartikeln in den Impfstoff-Fläschchen ausgeschlossen worden sein (was bei Testung am finalen Impfstoff-Fläschchen nicht garantiert werden kann).</a:t>
            </a:r>
          </a:p>
          <a:p>
            <a:endParaRPr lang="de-DE" sz="2400" b="1" dirty="0">
              <a:solidFill>
                <a:srgbClr val="002060"/>
              </a:solidFill>
            </a:endParaRPr>
          </a:p>
          <a:p>
            <a:r>
              <a:rPr lang="de-DE" sz="2400" b="1" dirty="0">
                <a:solidFill>
                  <a:srgbClr val="002060"/>
                </a:solidFill>
              </a:rPr>
              <a:t> (iii) Die angewandte Methode muss validiert worden sein, um verlässliche und überprüfbare Ergebnisse zu liefern.</a:t>
            </a:r>
          </a:p>
          <a:p>
            <a:endParaRPr lang="de-DE" sz="2800" b="1" dirty="0">
              <a:solidFill>
                <a:srgbClr val="FF0000"/>
              </a:solidFill>
            </a:endParaRPr>
          </a:p>
          <a:p>
            <a:endParaRPr lang="de-DE" sz="3200" b="1" i="0" dirty="0">
              <a:solidFill>
                <a:srgbClr val="002060"/>
              </a:solidFill>
              <a:effectLst/>
              <a:latin typeface="var(--font_family_headings, var(--font_family_headings_preset, 'SF Compact Display', -apple-system, BlinkMacSystemFont, 'Segoe UI', Roboto, Helvetica, Arial, sans-serif, 'Apple Color Emoji', 'Segoe UI Emoji', 'Segoe UI Symbol'))"/>
            </a:endParaRPr>
          </a:p>
        </p:txBody>
      </p:sp>
    </p:spTree>
    <p:extLst>
      <p:ext uri="{BB962C8B-B14F-4D97-AF65-F5344CB8AC3E}">
        <p14:creationId xmlns:p14="http://schemas.microsoft.com/office/powerpoint/2010/main" val="3343819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1C98C4B3-4EF3-4332-BEFE-F56282C9CA62}"/>
              </a:ext>
            </a:extLst>
          </p:cNvPr>
          <p:cNvSpPr/>
          <p:nvPr/>
        </p:nvSpPr>
        <p:spPr>
          <a:xfrm>
            <a:off x="3382202" y="6333762"/>
            <a:ext cx="5676169" cy="369332"/>
          </a:xfrm>
          <a:prstGeom prst="rect">
            <a:avLst/>
          </a:prstGeom>
        </p:spPr>
        <p:txBody>
          <a:bodyPr wrap="none">
            <a:spAutoFit/>
          </a:bodyPr>
          <a:lstStyle/>
          <a:p>
            <a:r>
              <a:rPr lang="de-DE" u="sng" dirty="0">
                <a:hlinkClick r:id="rId2"/>
              </a:rPr>
              <a:t>https://www.tga.gov.au/sites/default/files/foi-3390-11.pdf</a:t>
            </a:r>
            <a:endParaRPr lang="de-DE" dirty="0"/>
          </a:p>
        </p:txBody>
      </p:sp>
      <p:sp>
        <p:nvSpPr>
          <p:cNvPr id="3" name="Rechteck 2">
            <a:extLst>
              <a:ext uri="{FF2B5EF4-FFF2-40B4-BE49-F238E27FC236}">
                <a16:creationId xmlns:a16="http://schemas.microsoft.com/office/drawing/2014/main" id="{89F0389D-C4AE-4BB9-A256-91A08588DD3D}"/>
              </a:ext>
            </a:extLst>
          </p:cNvPr>
          <p:cNvSpPr/>
          <p:nvPr/>
        </p:nvSpPr>
        <p:spPr>
          <a:xfrm>
            <a:off x="1384726" y="403479"/>
            <a:ext cx="8349465" cy="461665"/>
          </a:xfrm>
          <a:prstGeom prst="rect">
            <a:avLst/>
          </a:prstGeom>
        </p:spPr>
        <p:txBody>
          <a:bodyPr wrap="none">
            <a:spAutoFit/>
          </a:bodyPr>
          <a:lstStyle/>
          <a:p>
            <a:r>
              <a:rPr lang="de-DE" sz="2400" b="0" i="0" u="sng" dirty="0">
                <a:effectLst/>
                <a:latin typeface="Spectral"/>
              </a:rPr>
              <a:t>Messung der Ausgangssubstanz vor dem Verpacken in Liposomen</a:t>
            </a:r>
            <a:endParaRPr lang="de-DE" sz="2400" dirty="0"/>
          </a:p>
        </p:txBody>
      </p:sp>
      <p:pic>
        <p:nvPicPr>
          <p:cNvPr id="6146" name="Picture 2" descr="https://substackcdn.com/image/fetch/w_1456,c_limit,f_auto,q_auto:good,fl_progressive:steep/https%3A%2F%2Fsubstack-post-media.s3.amazonaws.com%2Fpublic%2Fimages%2F44ac3e86-891d-47bd-acbd-0d49ad007f0a_936x199.png">
            <a:extLst>
              <a:ext uri="{FF2B5EF4-FFF2-40B4-BE49-F238E27FC236}">
                <a16:creationId xmlns:a16="http://schemas.microsoft.com/office/drawing/2014/main" id="{9151D47F-4D8E-451D-84F7-DEA712B29B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0028" y="1158490"/>
            <a:ext cx="8915400" cy="189547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substackcdn.com/image/fetch/w_1456,c_limit,f_auto,q_auto:good,fl_progressive:steep/https%3A%2F%2Fsubstack-post-media.s3.amazonaws.com%2Fpublic%2Fimages%2F9d92b5cc-96f7-4b83-88e8-eefe791aea81_945x300.png">
            <a:extLst>
              <a:ext uri="{FF2B5EF4-FFF2-40B4-BE49-F238E27FC236}">
                <a16:creationId xmlns:a16="http://schemas.microsoft.com/office/drawing/2014/main" id="{8BB7D8E4-26B9-4508-85EE-5B435A08C7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4303" y="2950160"/>
            <a:ext cx="9001125" cy="2857500"/>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B3266F3C-FEBD-41FB-A6F8-5D7EB4193187}"/>
              </a:ext>
            </a:extLst>
          </p:cNvPr>
          <p:cNvSpPr/>
          <p:nvPr/>
        </p:nvSpPr>
        <p:spPr>
          <a:xfrm>
            <a:off x="1313895" y="1988598"/>
            <a:ext cx="3551068" cy="84337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 name="Rechteck 6">
            <a:extLst>
              <a:ext uri="{FF2B5EF4-FFF2-40B4-BE49-F238E27FC236}">
                <a16:creationId xmlns:a16="http://schemas.microsoft.com/office/drawing/2014/main" id="{DA56B8D7-3F6C-4E1D-87C6-5A4512CBF79A}"/>
              </a:ext>
            </a:extLst>
          </p:cNvPr>
          <p:cNvSpPr/>
          <p:nvPr/>
        </p:nvSpPr>
        <p:spPr>
          <a:xfrm>
            <a:off x="1233996" y="5329631"/>
            <a:ext cx="3630967" cy="47802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11176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72D6D0E-159A-4215-A120-53EFA4EC4763}"/>
              </a:ext>
            </a:extLst>
          </p:cNvPr>
          <p:cNvPicPr>
            <a:picLocks noChangeAspect="1"/>
          </p:cNvPicPr>
          <p:nvPr/>
        </p:nvPicPr>
        <p:blipFill>
          <a:blip r:embed="rId2"/>
          <a:stretch>
            <a:fillRect/>
          </a:stretch>
        </p:blipFill>
        <p:spPr>
          <a:xfrm>
            <a:off x="252949" y="114795"/>
            <a:ext cx="5443001" cy="6628410"/>
          </a:xfrm>
          <a:prstGeom prst="rect">
            <a:avLst/>
          </a:prstGeom>
        </p:spPr>
      </p:pic>
      <p:sp>
        <p:nvSpPr>
          <p:cNvPr id="4" name="Rechteck 3">
            <a:extLst>
              <a:ext uri="{FF2B5EF4-FFF2-40B4-BE49-F238E27FC236}">
                <a16:creationId xmlns:a16="http://schemas.microsoft.com/office/drawing/2014/main" id="{FA31839F-9C0D-4E4E-9D8C-C3784848502C}"/>
              </a:ext>
            </a:extLst>
          </p:cNvPr>
          <p:cNvSpPr/>
          <p:nvPr/>
        </p:nvSpPr>
        <p:spPr>
          <a:xfrm>
            <a:off x="5226305" y="403480"/>
            <a:ext cx="6635534" cy="646331"/>
          </a:xfrm>
          <a:prstGeom prst="rect">
            <a:avLst/>
          </a:prstGeom>
        </p:spPr>
        <p:txBody>
          <a:bodyPr wrap="none">
            <a:spAutoFit/>
          </a:bodyPr>
          <a:lstStyle/>
          <a:p>
            <a:r>
              <a:rPr lang="de-DE" dirty="0">
                <a:hlinkClick r:id="rId3"/>
              </a:rPr>
              <a:t>https://link.springer.com/chapter/10.1007/978-3-662-48986-4_3464</a:t>
            </a:r>
            <a:endParaRPr lang="de-DE" dirty="0"/>
          </a:p>
          <a:p>
            <a:endParaRPr lang="de-DE" dirty="0"/>
          </a:p>
        </p:txBody>
      </p:sp>
      <p:pic>
        <p:nvPicPr>
          <p:cNvPr id="6" name="Grafik 5">
            <a:extLst>
              <a:ext uri="{FF2B5EF4-FFF2-40B4-BE49-F238E27FC236}">
                <a16:creationId xmlns:a16="http://schemas.microsoft.com/office/drawing/2014/main" id="{CA75E7A6-822E-44DC-B01D-37061ACC702E}"/>
              </a:ext>
            </a:extLst>
          </p:cNvPr>
          <p:cNvPicPr>
            <a:picLocks noChangeAspect="1"/>
          </p:cNvPicPr>
          <p:nvPr/>
        </p:nvPicPr>
        <p:blipFill>
          <a:blip r:embed="rId4"/>
          <a:stretch>
            <a:fillRect/>
          </a:stretch>
        </p:blipFill>
        <p:spPr>
          <a:xfrm>
            <a:off x="6597696" y="1490896"/>
            <a:ext cx="5113515" cy="2966804"/>
          </a:xfrm>
          <a:prstGeom prst="rect">
            <a:avLst/>
          </a:prstGeom>
        </p:spPr>
      </p:pic>
      <p:sp>
        <p:nvSpPr>
          <p:cNvPr id="8" name="Rechteck 7">
            <a:extLst>
              <a:ext uri="{FF2B5EF4-FFF2-40B4-BE49-F238E27FC236}">
                <a16:creationId xmlns:a16="http://schemas.microsoft.com/office/drawing/2014/main" id="{1CB3B3DA-D794-4CB2-BA0E-BBC0DB58C6F7}"/>
              </a:ext>
            </a:extLst>
          </p:cNvPr>
          <p:cNvSpPr/>
          <p:nvPr/>
        </p:nvSpPr>
        <p:spPr>
          <a:xfrm>
            <a:off x="6483660" y="4457700"/>
            <a:ext cx="5634359" cy="646331"/>
          </a:xfrm>
          <a:prstGeom prst="rect">
            <a:avLst/>
          </a:prstGeom>
        </p:spPr>
        <p:txBody>
          <a:bodyPr wrap="square">
            <a:spAutoFit/>
          </a:bodyPr>
          <a:lstStyle/>
          <a:p>
            <a:r>
              <a:rPr lang="de-DE" dirty="0"/>
              <a:t>https://qinqianshan.com/biology/protein/uv-absorption-of-proteins-nucleic-acids/</a:t>
            </a:r>
          </a:p>
        </p:txBody>
      </p:sp>
    </p:spTree>
    <p:extLst>
      <p:ext uri="{BB962C8B-B14F-4D97-AF65-F5344CB8AC3E}">
        <p14:creationId xmlns:p14="http://schemas.microsoft.com/office/powerpoint/2010/main" val="34788931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B62A364A-06ED-42B3-B271-B9D6F929DC71}"/>
              </a:ext>
            </a:extLst>
          </p:cNvPr>
          <p:cNvPicPr>
            <a:picLocks noChangeAspect="1"/>
          </p:cNvPicPr>
          <p:nvPr/>
        </p:nvPicPr>
        <p:blipFill>
          <a:blip r:embed="rId2"/>
          <a:stretch>
            <a:fillRect/>
          </a:stretch>
        </p:blipFill>
        <p:spPr>
          <a:xfrm>
            <a:off x="-103022" y="142042"/>
            <a:ext cx="6467759" cy="6858000"/>
          </a:xfrm>
          <a:prstGeom prst="rect">
            <a:avLst/>
          </a:prstGeom>
        </p:spPr>
      </p:pic>
      <p:sp>
        <p:nvSpPr>
          <p:cNvPr id="3" name="Rechteck 2">
            <a:extLst>
              <a:ext uri="{FF2B5EF4-FFF2-40B4-BE49-F238E27FC236}">
                <a16:creationId xmlns:a16="http://schemas.microsoft.com/office/drawing/2014/main" id="{6BCEF8A9-ED88-417A-BC6B-94F42A4ABD8D}"/>
              </a:ext>
            </a:extLst>
          </p:cNvPr>
          <p:cNvSpPr/>
          <p:nvPr/>
        </p:nvSpPr>
        <p:spPr>
          <a:xfrm>
            <a:off x="426127" y="4350058"/>
            <a:ext cx="5184559" cy="30184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Rechteck 4">
            <a:extLst>
              <a:ext uri="{FF2B5EF4-FFF2-40B4-BE49-F238E27FC236}">
                <a16:creationId xmlns:a16="http://schemas.microsoft.com/office/drawing/2014/main" id="{4DFFEB95-0354-43D9-B740-78DF36F3DC39}"/>
              </a:ext>
            </a:extLst>
          </p:cNvPr>
          <p:cNvSpPr/>
          <p:nvPr/>
        </p:nvSpPr>
        <p:spPr>
          <a:xfrm>
            <a:off x="6160913" y="421235"/>
            <a:ext cx="5676169" cy="646331"/>
          </a:xfrm>
          <a:prstGeom prst="rect">
            <a:avLst/>
          </a:prstGeom>
        </p:spPr>
        <p:txBody>
          <a:bodyPr wrap="none">
            <a:spAutoFit/>
          </a:bodyPr>
          <a:lstStyle/>
          <a:p>
            <a:r>
              <a:rPr lang="de-DE" dirty="0">
                <a:hlinkClick r:id="rId3"/>
              </a:rPr>
              <a:t>https://www.tga.gov.au/sites/default/files/foi-3390-11.pdf</a:t>
            </a:r>
            <a:endParaRPr lang="de-DE" dirty="0"/>
          </a:p>
          <a:p>
            <a:endParaRPr lang="de-DE" dirty="0"/>
          </a:p>
        </p:txBody>
      </p:sp>
    </p:spTree>
    <p:extLst>
      <p:ext uri="{BB962C8B-B14F-4D97-AF65-F5344CB8AC3E}">
        <p14:creationId xmlns:p14="http://schemas.microsoft.com/office/powerpoint/2010/main" val="35275174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substackcdn.com/image/fetch/w_1456,c_limit,f_auto,q_auto:good,fl_progressive:steep/https%3A%2F%2Fsubstack-post-media.s3.amazonaws.com%2Fpublic%2Fimages%2F94efa174-ba33-4ae3-8cb2-f1af3bf24e9b_945x65.png">
            <a:extLst>
              <a:ext uri="{FF2B5EF4-FFF2-40B4-BE49-F238E27FC236}">
                <a16:creationId xmlns:a16="http://schemas.microsoft.com/office/drawing/2014/main" id="{11CA5C9F-F5F6-494E-8FCB-5450DFC5BB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634" y="296339"/>
            <a:ext cx="9001125" cy="619125"/>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2">
            <a:extLst>
              <a:ext uri="{FF2B5EF4-FFF2-40B4-BE49-F238E27FC236}">
                <a16:creationId xmlns:a16="http://schemas.microsoft.com/office/drawing/2014/main" id="{7D10407B-5AC3-4BDE-B4B7-C426BF91BD1F}"/>
              </a:ext>
            </a:extLst>
          </p:cNvPr>
          <p:cNvSpPr/>
          <p:nvPr/>
        </p:nvSpPr>
        <p:spPr>
          <a:xfrm>
            <a:off x="3018408" y="408373"/>
            <a:ext cx="1492098" cy="32403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8196" name="Picture 4" descr="https://substackcdn.com/image/fetch/f_auto,q_auto:good,fl_progressive:steep/https%3A%2F%2Fsubstack-post-media.s3.amazonaws.com%2Fpublic%2Fimages%2Fbbc151ed-356b-458b-8a10-c3e45779fec3_945x590.png">
            <a:extLst>
              <a:ext uri="{FF2B5EF4-FFF2-40B4-BE49-F238E27FC236}">
                <a16:creationId xmlns:a16="http://schemas.microsoft.com/office/drawing/2014/main" id="{7EE17732-ED47-4734-8AE1-2430B61C44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3699" y="1124614"/>
            <a:ext cx="8090100" cy="5050962"/>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a:extLst>
              <a:ext uri="{FF2B5EF4-FFF2-40B4-BE49-F238E27FC236}">
                <a16:creationId xmlns:a16="http://schemas.microsoft.com/office/drawing/2014/main" id="{9BB19815-7EB0-44B1-B425-B2949C7793E2}"/>
              </a:ext>
            </a:extLst>
          </p:cNvPr>
          <p:cNvSpPr/>
          <p:nvPr/>
        </p:nvSpPr>
        <p:spPr>
          <a:xfrm>
            <a:off x="4289395" y="2281561"/>
            <a:ext cx="1492098" cy="29000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9710950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61268EA2-7609-4C38-B4B2-C3F1004038A8}"/>
              </a:ext>
            </a:extLst>
          </p:cNvPr>
          <p:cNvPicPr>
            <a:picLocks noChangeAspect="1"/>
          </p:cNvPicPr>
          <p:nvPr/>
        </p:nvPicPr>
        <p:blipFill>
          <a:blip r:embed="rId2"/>
          <a:stretch>
            <a:fillRect/>
          </a:stretch>
        </p:blipFill>
        <p:spPr>
          <a:xfrm>
            <a:off x="377656" y="160642"/>
            <a:ext cx="11128544" cy="3458272"/>
          </a:xfrm>
          <a:prstGeom prst="rect">
            <a:avLst/>
          </a:prstGeom>
        </p:spPr>
      </p:pic>
      <p:sp>
        <p:nvSpPr>
          <p:cNvPr id="3" name="Rechteck 2">
            <a:extLst>
              <a:ext uri="{FF2B5EF4-FFF2-40B4-BE49-F238E27FC236}">
                <a16:creationId xmlns:a16="http://schemas.microsoft.com/office/drawing/2014/main" id="{C8C0B05D-DC14-4719-B6F4-B580921859B5}"/>
              </a:ext>
            </a:extLst>
          </p:cNvPr>
          <p:cNvSpPr/>
          <p:nvPr/>
        </p:nvSpPr>
        <p:spPr>
          <a:xfrm>
            <a:off x="464597" y="3823096"/>
            <a:ext cx="10907697" cy="2031325"/>
          </a:xfrm>
          <a:prstGeom prst="rect">
            <a:avLst/>
          </a:prstGeom>
        </p:spPr>
        <p:txBody>
          <a:bodyPr wrap="square">
            <a:spAutoFit/>
          </a:bodyPr>
          <a:lstStyle/>
          <a:p>
            <a:r>
              <a:rPr lang="de-DE" dirty="0" err="1"/>
              <a:t>PicoGreen</a:t>
            </a:r>
            <a:r>
              <a:rPr lang="de-DE" dirty="0"/>
              <a:t> (DNA-Farbstoff) ist spezifischer für DNA/RNA ist als </a:t>
            </a:r>
            <a:r>
              <a:rPr lang="de-DE" dirty="0" err="1"/>
              <a:t>RiboGreen</a:t>
            </a:r>
            <a:r>
              <a:rPr lang="de-DE" dirty="0"/>
              <a:t> (RNA-Farbstoff, der aber in Wirklichkeit DNA besser bindet), das Pfizer zur Messung seiner RNA verwendet. Mit jeder DNA-Verunreinigung, die sie haben, erhalten sie ein 2-fach höheres RNA-Signal. Anschließend messen sie ihre DNA mit qPCR, wodurch ihr DNA-Wert unterschätzt wird. Es ist eigentlich ein sehr cleverer Trick, den sie angewendet haben, wenn man versteht, dass </a:t>
            </a:r>
            <a:r>
              <a:rPr lang="de-DE" dirty="0" err="1"/>
              <a:t>RiboGreen</a:t>
            </a:r>
            <a:r>
              <a:rPr lang="de-DE" dirty="0"/>
              <a:t> ein 2-fach höheres Signal auf DNA als auf RNA hat.</a:t>
            </a:r>
          </a:p>
          <a:p>
            <a:r>
              <a:rPr lang="de-DE" dirty="0">
                <a:hlinkClick r:id="rId3"/>
              </a:rPr>
              <a:t>https://anandamide.substack.com/p/fluorometry-deep-dive</a:t>
            </a:r>
            <a:endParaRPr lang="de-DE" dirty="0"/>
          </a:p>
          <a:p>
            <a:endParaRPr lang="de-DE" dirty="0"/>
          </a:p>
        </p:txBody>
      </p:sp>
    </p:spTree>
    <p:extLst>
      <p:ext uri="{BB962C8B-B14F-4D97-AF65-F5344CB8AC3E}">
        <p14:creationId xmlns:p14="http://schemas.microsoft.com/office/powerpoint/2010/main" val="39276091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8530498F-15B1-4B08-A100-1015F67159A2}"/>
              </a:ext>
            </a:extLst>
          </p:cNvPr>
          <p:cNvSpPr/>
          <p:nvPr/>
        </p:nvSpPr>
        <p:spPr>
          <a:xfrm>
            <a:off x="852256" y="488272"/>
            <a:ext cx="10759736" cy="2308324"/>
          </a:xfrm>
          <a:prstGeom prst="rect">
            <a:avLst/>
          </a:prstGeom>
        </p:spPr>
        <p:txBody>
          <a:bodyPr wrap="square">
            <a:spAutoFit/>
          </a:bodyPr>
          <a:lstStyle/>
          <a:p>
            <a:r>
              <a:rPr lang="de-DE" b="1" i="0" dirty="0">
                <a:solidFill>
                  <a:srgbClr val="002060"/>
                </a:solidFill>
                <a:effectLst/>
                <a:latin typeface="var(--font_family_headings, var(--font_family_headings_preset, 'SF Compact Display', -apple-system, BlinkMacSystemFont, 'Segoe UI', Roboto, Helvetica, Arial, sans-serif, 'Apple Color Emoji', 'Segoe UI Emoji', 'Segoe UI Symbol'))"/>
              </a:rPr>
              <a:t>Auch stellt sich das Problem der möglicherweise unsachgemäßen Lagerung der untersuchten Impfstoffdosen. Experimentelle Bestimmungen z. B. von Rest-DNA durch Dritte in auf dem Markt verfügbaren Impfstoffdosen müssen folgende Kriterien erfüllen, um wissenschaftlich haltbare Ergebnisse zu erbringen: (i) Sie dürfen nicht an Proben erfolgen, die aus </a:t>
            </a:r>
            <a:r>
              <a:rPr lang="de-DE" b="1" i="0" dirty="0">
                <a:solidFill>
                  <a:srgbClr val="FF0000"/>
                </a:solidFill>
                <a:effectLst/>
                <a:latin typeface="var(--font_family_headings, var(--font_family_headings_preset, 'SF Compact Display', -apple-system, BlinkMacSystemFont, 'Segoe UI', Roboto, Helvetica, Arial, sans-serif, 'Apple Color Emoji', 'Segoe UI Emoji', 'Segoe UI Symbol'))"/>
              </a:rPr>
              <a:t>abgelaufenen (Haltbarkeitsdatum überschritten) Impfstoff-Fläschchen </a:t>
            </a:r>
            <a:r>
              <a:rPr lang="de-DE" b="1" i="0" dirty="0">
                <a:solidFill>
                  <a:srgbClr val="002060"/>
                </a:solidFill>
                <a:effectLst/>
                <a:latin typeface="var(--font_family_headings, var(--font_family_headings_preset, 'SF Compact Display', -apple-system, BlinkMacSystemFont, 'Segoe UI', Roboto, Helvetica, Arial, sans-serif, 'Apple Color Emoji', 'Segoe UI Emoji', 'Segoe UI Symbol'))"/>
              </a:rPr>
              <a:t>oder aus angebrochenen oder nicht sachgemäß gelagerten Impfstoff-Fläschchen stammen.</a:t>
            </a:r>
          </a:p>
          <a:p>
            <a:endParaRPr lang="de-DE" dirty="0"/>
          </a:p>
          <a:p>
            <a:br>
              <a:rPr lang="de-DE" dirty="0"/>
            </a:br>
            <a:endParaRPr lang="de-DE" dirty="0"/>
          </a:p>
        </p:txBody>
      </p:sp>
      <p:pic>
        <p:nvPicPr>
          <p:cNvPr id="3" name="Grafik 2">
            <a:extLst>
              <a:ext uri="{FF2B5EF4-FFF2-40B4-BE49-F238E27FC236}">
                <a16:creationId xmlns:a16="http://schemas.microsoft.com/office/drawing/2014/main" id="{CCFDAAEB-DA1C-476F-8F85-7FB3E658DC8A}"/>
              </a:ext>
            </a:extLst>
          </p:cNvPr>
          <p:cNvPicPr>
            <a:picLocks noChangeAspect="1"/>
          </p:cNvPicPr>
          <p:nvPr/>
        </p:nvPicPr>
        <p:blipFill>
          <a:blip r:embed="rId2"/>
          <a:stretch>
            <a:fillRect/>
          </a:stretch>
        </p:blipFill>
        <p:spPr>
          <a:xfrm>
            <a:off x="852256" y="2076993"/>
            <a:ext cx="3623015" cy="4619081"/>
          </a:xfrm>
          <a:prstGeom prst="rect">
            <a:avLst/>
          </a:prstGeom>
        </p:spPr>
      </p:pic>
      <p:sp>
        <p:nvSpPr>
          <p:cNvPr id="5" name="Rechteck 4">
            <a:extLst>
              <a:ext uri="{FF2B5EF4-FFF2-40B4-BE49-F238E27FC236}">
                <a16:creationId xmlns:a16="http://schemas.microsoft.com/office/drawing/2014/main" id="{E1645873-481A-40C8-8B8E-A6A374A5BC85}"/>
              </a:ext>
            </a:extLst>
          </p:cNvPr>
          <p:cNvSpPr/>
          <p:nvPr/>
        </p:nvSpPr>
        <p:spPr>
          <a:xfrm>
            <a:off x="4752513" y="5275529"/>
            <a:ext cx="7223464" cy="646331"/>
          </a:xfrm>
          <a:prstGeom prst="rect">
            <a:avLst/>
          </a:prstGeom>
        </p:spPr>
        <p:txBody>
          <a:bodyPr wrap="square">
            <a:spAutoFit/>
          </a:bodyPr>
          <a:lstStyle/>
          <a:p>
            <a:r>
              <a:rPr lang="de-DE" dirty="0">
                <a:hlinkClick r:id="rId3"/>
              </a:rPr>
              <a:t>https://www.pei.de/DE/newsroom/hp-meldungen/2022/220421-covid-19-impfstoff-comirnaty-haltbarkeitsdauer-auf-12-monate-verlaengert.html</a:t>
            </a:r>
            <a:r>
              <a:rPr lang="de-DE" dirty="0"/>
              <a:t> </a:t>
            </a:r>
          </a:p>
        </p:txBody>
      </p:sp>
    </p:spTree>
    <p:extLst>
      <p:ext uri="{BB962C8B-B14F-4D97-AF65-F5344CB8AC3E}">
        <p14:creationId xmlns:p14="http://schemas.microsoft.com/office/powerpoint/2010/main" val="10717292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737A5FA1-37A3-4983-A6D3-6689604D5694}"/>
              </a:ext>
            </a:extLst>
          </p:cNvPr>
          <p:cNvSpPr/>
          <p:nvPr/>
        </p:nvSpPr>
        <p:spPr>
          <a:xfrm>
            <a:off x="216023" y="247070"/>
            <a:ext cx="11529134" cy="6186309"/>
          </a:xfrm>
          <a:prstGeom prst="rect">
            <a:avLst/>
          </a:prstGeom>
        </p:spPr>
        <p:txBody>
          <a:bodyPr wrap="square">
            <a:spAutoFit/>
          </a:bodyPr>
          <a:lstStyle/>
          <a:p>
            <a:r>
              <a:rPr lang="de-DE" b="0" i="0" dirty="0">
                <a:effectLst/>
                <a:latin typeface="Spectral"/>
              </a:rPr>
              <a:t>Ja, </a:t>
            </a:r>
            <a:r>
              <a:rPr lang="de-DE" b="0" i="0" dirty="0" err="1">
                <a:effectLst/>
                <a:latin typeface="Spectral"/>
              </a:rPr>
              <a:t>Transfektionsstudien</a:t>
            </a:r>
            <a:r>
              <a:rPr lang="de-DE" b="0" i="0" dirty="0">
                <a:effectLst/>
                <a:latin typeface="Spectral"/>
              </a:rPr>
              <a:t> (also ob das Produkt noch in Zellkultur funktioniert), wäre in dem Fall möglicherweise hinfällig.</a:t>
            </a:r>
          </a:p>
          <a:p>
            <a:endParaRPr lang="de-DE" dirty="0">
              <a:latin typeface="Spectral"/>
            </a:endParaRPr>
          </a:p>
          <a:p>
            <a:endParaRPr lang="de-DE" b="0" i="0" dirty="0">
              <a:effectLst/>
              <a:latin typeface="Spectral"/>
            </a:endParaRPr>
          </a:p>
          <a:p>
            <a:r>
              <a:rPr lang="de-DE" b="0" i="0" dirty="0">
                <a:effectLst/>
                <a:latin typeface="Spectral"/>
              </a:rPr>
              <a:t>ABER </a:t>
            </a:r>
          </a:p>
          <a:p>
            <a:endParaRPr lang="de-DE" dirty="0">
              <a:latin typeface="Spectral"/>
            </a:endParaRPr>
          </a:p>
          <a:p>
            <a:r>
              <a:rPr lang="de-DE" b="0" i="0" dirty="0">
                <a:effectLst/>
                <a:latin typeface="Spectral"/>
              </a:rPr>
              <a:t>DNA ist extrem stabil, sonst gäbe es nicht den Fachbereich der </a:t>
            </a:r>
            <a:r>
              <a:rPr lang="de-DE" b="0" i="0" dirty="0" err="1">
                <a:effectLst/>
                <a:latin typeface="Spectral"/>
              </a:rPr>
              <a:t>Paleogenetik</a:t>
            </a:r>
            <a:r>
              <a:rPr lang="de-DE" b="0" i="0" dirty="0">
                <a:effectLst/>
                <a:latin typeface="Spectral"/>
              </a:rPr>
              <a:t> (</a:t>
            </a:r>
            <a:r>
              <a:rPr lang="de-DE" b="0" i="0" u="sng" dirty="0">
                <a:effectLst/>
                <a:latin typeface="Spectral"/>
                <a:hlinkClick r:id="rId2">
                  <a:extLst>
                    <a:ext uri="{A12FA001-AC4F-418D-AE19-62706E023703}">
                      <ahyp:hlinkClr xmlns:ahyp="http://schemas.microsoft.com/office/drawing/2018/hyperlinkcolor" val="tx"/>
                    </a:ext>
                  </a:extLst>
                </a:hlinkClick>
              </a:rPr>
              <a:t>https://de.wikipedia.org/wiki/Pal%C3%A4ogenetik</a:t>
            </a:r>
            <a:r>
              <a:rPr lang="de-DE" b="0" i="0" dirty="0">
                <a:effectLst/>
                <a:latin typeface="Spectral"/>
              </a:rPr>
              <a:t>) oder Rechtsmedizinische DNA-Gutachten. </a:t>
            </a:r>
          </a:p>
          <a:p>
            <a:endParaRPr lang="de-DE" dirty="0">
              <a:latin typeface="Spectral"/>
            </a:endParaRPr>
          </a:p>
          <a:p>
            <a:r>
              <a:rPr lang="de-DE" b="0" i="0" dirty="0">
                <a:effectLst/>
                <a:latin typeface="Spectral"/>
              </a:rPr>
              <a:t>Die DNA pro Volumen bliebe konstant, auch wenn die (angeblich doch so stabile </a:t>
            </a:r>
            <a:r>
              <a:rPr lang="de-DE" b="0" i="0" dirty="0" err="1">
                <a:effectLst/>
                <a:latin typeface="Spectral"/>
              </a:rPr>
              <a:t>modRNA</a:t>
            </a:r>
            <a:r>
              <a:rPr lang="de-DE" b="0" i="0" dirty="0">
                <a:effectLst/>
                <a:latin typeface="Spectral"/>
              </a:rPr>
              <a:t>) bereits komplett zerfallen wäre.</a:t>
            </a:r>
          </a:p>
          <a:p>
            <a:endParaRPr lang="de-DE" b="0" i="0" dirty="0">
              <a:effectLst/>
              <a:latin typeface="Spectral"/>
            </a:endParaRPr>
          </a:p>
          <a:p>
            <a:r>
              <a:rPr lang="de-DE" b="0" i="0" dirty="0">
                <a:effectLst/>
                <a:latin typeface="Spectral"/>
              </a:rPr>
              <a:t>Die kationischen Lipide könnte man auch bei zerfallenen LNPs immer noch im Massenspektrometer messen, weil sie bei der Messung ohnehin zerfallen.</a:t>
            </a:r>
          </a:p>
          <a:p>
            <a:endParaRPr lang="de-DE" b="0" i="0" dirty="0">
              <a:effectLst/>
              <a:latin typeface="Spectral"/>
            </a:endParaRPr>
          </a:p>
          <a:p>
            <a:r>
              <a:rPr lang="de-DE" b="0" i="0" dirty="0">
                <a:effectLst/>
                <a:latin typeface="Spectral"/>
              </a:rPr>
              <a:t>Eine Untersuchung auf langlebige Bestandteile ist also auch in abgelaufenen Proben problemlos möglich, das gilt übrigens auch für Endotoxine, die sind auch extrem langlebig und stabil.</a:t>
            </a:r>
          </a:p>
          <a:p>
            <a:endParaRPr lang="de-DE" b="0" i="0" dirty="0">
              <a:effectLst/>
              <a:latin typeface="Spectral"/>
            </a:endParaRPr>
          </a:p>
          <a:p>
            <a:r>
              <a:rPr lang="de-DE" b="0" i="0" dirty="0">
                <a:effectLst/>
                <a:latin typeface="Spectral"/>
              </a:rPr>
              <a:t>Das vom PEI genannte Problem mit den nicht korrekt gelagerten Proben ließe sich durch die Bundesregierung sehr einfach lösen: </a:t>
            </a:r>
          </a:p>
          <a:p>
            <a:endParaRPr lang="de-DE" b="0" i="0" dirty="0">
              <a:effectLst/>
              <a:latin typeface="Spectral"/>
            </a:endParaRPr>
          </a:p>
          <a:p>
            <a:r>
              <a:rPr lang="de-DE" b="0" i="0" dirty="0">
                <a:effectLst/>
                <a:latin typeface="Spectral"/>
              </a:rPr>
              <a:t>Forscher bekommen einfach ein paar Fläschchen aus den Bundesbeständen, die ohnehin aktuell kaum einer mehr will. Warum bietet man das nicht an?</a:t>
            </a:r>
          </a:p>
        </p:txBody>
      </p:sp>
    </p:spTree>
    <p:extLst>
      <p:ext uri="{BB962C8B-B14F-4D97-AF65-F5344CB8AC3E}">
        <p14:creationId xmlns:p14="http://schemas.microsoft.com/office/powerpoint/2010/main" val="26640736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293D81BE-8FD4-45F4-B217-B4A6ADD36863}"/>
              </a:ext>
            </a:extLst>
          </p:cNvPr>
          <p:cNvPicPr>
            <a:picLocks noChangeAspect="1"/>
          </p:cNvPicPr>
          <p:nvPr/>
        </p:nvPicPr>
        <p:blipFill>
          <a:blip r:embed="rId2"/>
          <a:stretch>
            <a:fillRect/>
          </a:stretch>
        </p:blipFill>
        <p:spPr>
          <a:xfrm>
            <a:off x="359088" y="115409"/>
            <a:ext cx="4851081" cy="6858000"/>
          </a:xfrm>
          <a:prstGeom prst="rect">
            <a:avLst/>
          </a:prstGeom>
        </p:spPr>
      </p:pic>
      <p:sp>
        <p:nvSpPr>
          <p:cNvPr id="4" name="Rechteck 3">
            <a:extLst>
              <a:ext uri="{FF2B5EF4-FFF2-40B4-BE49-F238E27FC236}">
                <a16:creationId xmlns:a16="http://schemas.microsoft.com/office/drawing/2014/main" id="{70812C51-26E4-41A1-BB64-70DCE9BFBA55}"/>
              </a:ext>
            </a:extLst>
          </p:cNvPr>
          <p:cNvSpPr/>
          <p:nvPr/>
        </p:nvSpPr>
        <p:spPr>
          <a:xfrm>
            <a:off x="5613647" y="233013"/>
            <a:ext cx="6096000" cy="1200329"/>
          </a:xfrm>
          <a:prstGeom prst="rect">
            <a:avLst/>
          </a:prstGeom>
        </p:spPr>
        <p:txBody>
          <a:bodyPr>
            <a:spAutoFit/>
          </a:bodyPr>
          <a:lstStyle/>
          <a:p>
            <a:r>
              <a:rPr lang="de-DE" dirty="0">
                <a:hlinkClick r:id="rId3"/>
              </a:rPr>
              <a:t>https://www.pei.de/SharedDocs/Downloads/DE/newsroom/mitteilungen/231222-pruefung-mrna-impfstoffe-verunreinigungen.pdf?__blob=publicationFile&amp;v=2</a:t>
            </a:r>
            <a:endParaRPr lang="de-DE" dirty="0"/>
          </a:p>
          <a:p>
            <a:endParaRPr lang="de-DE" dirty="0"/>
          </a:p>
        </p:txBody>
      </p:sp>
    </p:spTree>
    <p:extLst>
      <p:ext uri="{BB962C8B-B14F-4D97-AF65-F5344CB8AC3E}">
        <p14:creationId xmlns:p14="http://schemas.microsoft.com/office/powerpoint/2010/main" val="5836204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79694CE-093D-414A-A038-030B0B46F315}"/>
              </a:ext>
            </a:extLst>
          </p:cNvPr>
          <p:cNvSpPr/>
          <p:nvPr/>
        </p:nvSpPr>
        <p:spPr>
          <a:xfrm>
            <a:off x="646590" y="494441"/>
            <a:ext cx="10898819" cy="5755422"/>
          </a:xfrm>
          <a:prstGeom prst="rect">
            <a:avLst/>
          </a:prstGeom>
        </p:spPr>
        <p:txBody>
          <a:bodyPr wrap="square">
            <a:spAutoFit/>
          </a:bodyPr>
          <a:lstStyle/>
          <a:p>
            <a:r>
              <a:rPr lang="de-DE" sz="2000" b="1" dirty="0">
                <a:solidFill>
                  <a:srgbClr val="002060"/>
                </a:solidFill>
              </a:rPr>
              <a:t>Eine Plasmid-DNA-Restmenge ist aber in kleinen, als </a:t>
            </a:r>
            <a:r>
              <a:rPr lang="de-DE" sz="2000" b="1" dirty="0">
                <a:solidFill>
                  <a:srgbClr val="FF0000"/>
                </a:solidFill>
              </a:rPr>
              <a:t>unschädlich geltenden</a:t>
            </a:r>
            <a:r>
              <a:rPr lang="de-DE" sz="2000" b="1" dirty="0">
                <a:solidFill>
                  <a:srgbClr val="002060"/>
                </a:solidFill>
              </a:rPr>
              <a:t> Mengen unterhalb eines in der Zulassung festgelegten Grenzwerts vorhanden.</a:t>
            </a:r>
          </a:p>
          <a:p>
            <a:endParaRPr lang="de-DE" sz="2000" b="1" dirty="0">
              <a:solidFill>
                <a:srgbClr val="002060"/>
              </a:solidFill>
            </a:endParaRPr>
          </a:p>
          <a:p>
            <a:r>
              <a:rPr lang="de-DE" sz="2000" b="1" dirty="0">
                <a:solidFill>
                  <a:srgbClr val="002060"/>
                </a:solidFill>
              </a:rPr>
              <a:t>[…] Bis dato gibt es </a:t>
            </a:r>
            <a:r>
              <a:rPr lang="de-DE" sz="2000" b="1" dirty="0">
                <a:solidFill>
                  <a:srgbClr val="FF0000"/>
                </a:solidFill>
              </a:rPr>
              <a:t>keine Anhaltspunkte dafür, dass Nebenwirkungen in Verbindung mit DNA-Restmengen</a:t>
            </a:r>
            <a:r>
              <a:rPr lang="de-DE" sz="2000" b="1" dirty="0">
                <a:solidFill>
                  <a:srgbClr val="002060"/>
                </a:solidFill>
              </a:rPr>
              <a:t> in den zugelassenen COVID-19-mRNA-Impfstoffen in Verbindung stehen könnten </a:t>
            </a:r>
          </a:p>
          <a:p>
            <a:endParaRPr lang="de-DE" sz="2000" b="1" dirty="0">
              <a:solidFill>
                <a:srgbClr val="002060"/>
              </a:solidFill>
            </a:endParaRPr>
          </a:p>
          <a:p>
            <a:r>
              <a:rPr lang="de-DE" sz="2000" b="1" dirty="0">
                <a:solidFill>
                  <a:srgbClr val="002060"/>
                </a:solidFill>
              </a:rPr>
              <a:t>[…] </a:t>
            </a:r>
            <a:r>
              <a:rPr lang="de-DE" sz="2000" b="1" dirty="0">
                <a:solidFill>
                  <a:srgbClr val="002060"/>
                </a:solidFill>
                <a:latin typeface="var(--font_family_headings, var(--font_family_headings_preset, 'SF Compact Display', -apple-system, BlinkMacSystemFont, 'Segoe UI', Roboto, Helvetica, Arial, sans-serif, 'Apple Color Emoji', 'Segoe UI Emoji', 'Segoe UI Symbol'))"/>
              </a:rPr>
              <a:t>Mögliche Risikoaspekte, die bei Rest-DNA aus Zellen tierischen Ursprungs entstehen könnten, sind eine potenzielle </a:t>
            </a:r>
            <a:r>
              <a:rPr lang="de-DE" sz="2000" b="1" dirty="0" err="1">
                <a:solidFill>
                  <a:srgbClr val="FF0000"/>
                </a:solidFill>
                <a:latin typeface="var(--font_family_headings, var(--font_family_headings_preset, 'SF Compact Display', -apple-system, BlinkMacSystemFont, 'Segoe UI', Roboto, Helvetica, Arial, sans-serif, 'Apple Color Emoji', 'Segoe UI Emoji', 'Segoe UI Symbol'))"/>
              </a:rPr>
              <a:t>Tumorigenität</a:t>
            </a:r>
            <a:r>
              <a:rPr lang="de-DE" sz="2000" b="1" dirty="0">
                <a:solidFill>
                  <a:srgbClr val="002060"/>
                </a:solidFill>
                <a:latin typeface="var(--font_family_headings, var(--font_family_headings_preset, 'SF Compact Display', -apple-system, BlinkMacSystemFont, 'Segoe UI', Roboto, Helvetica, Arial, sans-serif, 'Apple Color Emoji', 'Segoe UI Emoji', 'Segoe UI Symbol'))"/>
              </a:rPr>
              <a:t> durch Übertragung von Vorläufer-Onkogene (Proto-Onkogene) und eine potenzielle Infektiosität der DNA durch Übertragung vollständiger funktioneller viraler Gene. Diese sind für </a:t>
            </a:r>
            <a:r>
              <a:rPr lang="de-DE" sz="2000" b="1" dirty="0">
                <a:solidFill>
                  <a:srgbClr val="FF0000"/>
                </a:solidFill>
                <a:latin typeface="var(--font_family_headings, var(--font_family_headings_preset, 'SF Compact Display', -apple-system, BlinkMacSystemFont, 'Segoe UI', Roboto, Helvetica, Arial, sans-serif, 'Apple Color Emoji', 'Segoe UI Emoji', 'Segoe UI Symbol'))"/>
              </a:rPr>
              <a:t>DNA bakteriellen Ursprungs nicht gegeben.</a:t>
            </a:r>
          </a:p>
          <a:p>
            <a:endParaRPr lang="de-DE" sz="2000" b="1" dirty="0">
              <a:solidFill>
                <a:srgbClr val="FF0000"/>
              </a:solidFill>
              <a:latin typeface="var(--font_family_headings, var(--font_family_headings_preset, 'SF Compact Display', -apple-system, BlinkMacSystemFont, 'Segoe UI', Roboto, Helvetica, Arial, sans-serif, 'Apple Color Emoji', 'Segoe UI Emoji', 'Segoe UI Symbol'))"/>
            </a:endParaRPr>
          </a:p>
          <a:p>
            <a:r>
              <a:rPr lang="de-DE" sz="2000" b="1" dirty="0">
                <a:solidFill>
                  <a:srgbClr val="002060"/>
                </a:solidFill>
                <a:latin typeface="var(--font_family_headings, var(--font_family_headings_preset, 'SF Compact Display', -apple-system, BlinkMacSystemFont, 'Segoe UI', Roboto, Helvetica, Arial, sans-serif, 'Apple Color Emoji', 'Segoe UI Emoji', 'Segoe UI Symbol'))"/>
              </a:rPr>
              <a:t>[…] Denn kleine DNA-Fragmente werden als </a:t>
            </a:r>
            <a:r>
              <a:rPr lang="de-DE" sz="2000" b="1" dirty="0">
                <a:solidFill>
                  <a:srgbClr val="FF0000"/>
                </a:solidFill>
                <a:latin typeface="var(--font_family_headings, var(--font_family_headings_preset, 'SF Compact Display', -apple-system, BlinkMacSystemFont, 'Segoe UI', Roboto, Helvetica, Arial, sans-serif, 'Apple Color Emoji', 'Segoe UI Emoji', 'Segoe UI Symbol'))"/>
              </a:rPr>
              <a:t>unschädlich betrachtet</a:t>
            </a:r>
            <a:r>
              <a:rPr lang="de-DE" sz="2000" b="1" dirty="0">
                <a:solidFill>
                  <a:srgbClr val="002060"/>
                </a:solidFill>
                <a:latin typeface="var(--font_family_headings, var(--font_family_headings_preset, 'SF Compact Display', -apple-system, BlinkMacSystemFont, 'Segoe UI', Roboto, Helvetica, Arial, sans-serif, 'Apple Color Emoji', 'Segoe UI Emoji', 'Segoe UI Symbol'))"/>
              </a:rPr>
              <a:t>, da sie nicht für funktionelle Proteine codieren können (FDA </a:t>
            </a:r>
            <a:r>
              <a:rPr lang="de-DE" sz="2000" b="1" dirty="0" err="1">
                <a:solidFill>
                  <a:srgbClr val="002060"/>
                </a:solidFill>
                <a:latin typeface="var(--font_family_headings, var(--font_family_headings_preset, 'SF Compact Display', -apple-system, BlinkMacSystemFont, 'Segoe UI', Roboto, Helvetica, Arial, sans-serif, 'Apple Color Emoji', 'Segoe UI Emoji', 'Segoe UI Symbol'))"/>
              </a:rPr>
              <a:t>Guidance</a:t>
            </a:r>
            <a:r>
              <a:rPr lang="de-DE" sz="2000" b="1" dirty="0">
                <a:solidFill>
                  <a:srgbClr val="002060"/>
                </a:solidFill>
                <a:latin typeface="var(--font_family_headings, var(--font_family_headings_preset, 'SF Compact Display', -apple-system, BlinkMacSystemFont, 'Segoe UI', Roboto, Helvetica, Arial, sans-serif, 'Apple Color Emoji', 'Segoe UI Emoji', 'Segoe UI Symbol'))"/>
              </a:rPr>
              <a:t> </a:t>
            </a:r>
            <a:r>
              <a:rPr lang="de-DE" sz="2000" b="1" dirty="0" err="1">
                <a:solidFill>
                  <a:srgbClr val="002060"/>
                </a:solidFill>
                <a:latin typeface="var(--font_family_headings, var(--font_family_headings_preset, 'SF Compact Display', -apple-system, BlinkMacSystemFont, 'Segoe UI', Roboto, Helvetica, Arial, sans-serif, 'Apple Color Emoji', 'Segoe UI Emoji', 'Segoe UI Symbol'))"/>
              </a:rPr>
              <a:t>for</a:t>
            </a:r>
            <a:r>
              <a:rPr lang="de-DE" sz="2000" b="1" dirty="0">
                <a:solidFill>
                  <a:srgbClr val="002060"/>
                </a:solidFill>
                <a:latin typeface="var(--font_family_headings, var(--font_family_headings_preset, 'SF Compact Display', -apple-system, BlinkMacSystemFont, 'Segoe UI', Roboto, Helvetica, Arial, sans-serif, 'Apple Color Emoji', 'Segoe UI Emoji', 'Segoe UI Symbol'))"/>
              </a:rPr>
              <a:t> Industry (2010): “</a:t>
            </a:r>
            <a:r>
              <a:rPr lang="de-DE" sz="2000" b="1" dirty="0" err="1">
                <a:solidFill>
                  <a:srgbClr val="002060"/>
                </a:solidFill>
                <a:latin typeface="var(--font_family_headings, var(--font_family_headings_preset, 'SF Compact Display', -apple-system, BlinkMacSystemFont, 'Segoe UI', Roboto, Helvetica, Arial, sans-serif, 'Apple Color Emoji', 'Segoe UI Emoji', 'Segoe UI Symbol'))"/>
              </a:rPr>
              <a:t>Characterization</a:t>
            </a:r>
            <a:r>
              <a:rPr lang="de-DE" sz="2000" b="1" dirty="0">
                <a:solidFill>
                  <a:srgbClr val="002060"/>
                </a:solidFill>
                <a:latin typeface="var(--font_family_headings, var(--font_family_headings_preset, 'SF Compact Display', -apple-system, BlinkMacSystemFont, 'Segoe UI', Roboto, Helvetica, Arial, sans-serif, 'Apple Color Emoji', 'Segoe UI Emoji', 'Segoe UI Symbol'))"/>
              </a:rPr>
              <a:t> and </a:t>
            </a:r>
            <a:r>
              <a:rPr lang="de-DE" sz="2000" b="1" dirty="0" err="1">
                <a:solidFill>
                  <a:srgbClr val="002060"/>
                </a:solidFill>
                <a:latin typeface="var(--font_family_headings, var(--font_family_headings_preset, 'SF Compact Display', -apple-system, BlinkMacSystemFont, 'Segoe UI', Roboto, Helvetica, Arial, sans-serif, 'Apple Color Emoji', 'Segoe UI Emoji', 'Segoe UI Symbol'))"/>
              </a:rPr>
              <a:t>Qualification</a:t>
            </a:r>
            <a:r>
              <a:rPr lang="de-DE" sz="2000" b="1" dirty="0">
                <a:solidFill>
                  <a:srgbClr val="002060"/>
                </a:solidFill>
                <a:latin typeface="var(--font_family_headings, var(--font_family_headings_preset, 'SF Compact Display', -apple-system, BlinkMacSystemFont, 'Segoe UI', Roboto, Helvetica, Arial, sans-serif, 'Apple Color Emoji', 'Segoe UI Emoji', 'Segoe UI Symbol'))"/>
              </a:rPr>
              <a:t> </a:t>
            </a:r>
            <a:r>
              <a:rPr lang="de-DE" sz="2000" b="1" dirty="0" err="1">
                <a:solidFill>
                  <a:srgbClr val="002060"/>
                </a:solidFill>
                <a:latin typeface="var(--font_family_headings, var(--font_family_headings_preset, 'SF Compact Display', -apple-system, BlinkMacSystemFont, 'Segoe UI', Roboto, Helvetica, Arial, sans-serif, 'Apple Color Emoji', 'Segoe UI Emoji', 'Segoe UI Symbol'))"/>
              </a:rPr>
              <a:t>of</a:t>
            </a:r>
            <a:r>
              <a:rPr lang="de-DE" sz="2000" b="1" dirty="0">
                <a:solidFill>
                  <a:srgbClr val="002060"/>
                </a:solidFill>
                <a:latin typeface="var(--font_family_headings, var(--font_family_headings_preset, 'SF Compact Display', -apple-system, BlinkMacSystemFont, 'Segoe UI', Roboto, Helvetica, Arial, sans-serif, 'Apple Color Emoji', 'Segoe UI Emoji', 'Segoe UI Symbol'))"/>
              </a:rPr>
              <a:t> </a:t>
            </a:r>
            <a:r>
              <a:rPr lang="de-DE" sz="2000" b="1" dirty="0" err="1">
                <a:solidFill>
                  <a:srgbClr val="002060"/>
                </a:solidFill>
                <a:latin typeface="var(--font_family_headings, var(--font_family_headings_preset, 'SF Compact Display', -apple-system, BlinkMacSystemFont, 'Segoe UI', Roboto, Helvetica, Arial, sans-serif, 'Apple Color Emoji', 'Segoe UI Emoji', 'Segoe UI Symbol'))"/>
              </a:rPr>
              <a:t>Cell</a:t>
            </a:r>
            <a:r>
              <a:rPr lang="de-DE" sz="2000" b="1" dirty="0">
                <a:solidFill>
                  <a:srgbClr val="002060"/>
                </a:solidFill>
                <a:latin typeface="var(--font_family_headings, var(--font_family_headings_preset, 'SF Compact Display', -apple-system, BlinkMacSystemFont, 'Segoe UI', Roboto, Helvetica, Arial, sans-serif, 'Apple Color Emoji', 'Segoe UI Emoji', 'Segoe UI Symbol'))"/>
              </a:rPr>
              <a:t> Substrates and Other Biological Materials </a:t>
            </a:r>
            <a:r>
              <a:rPr lang="de-DE" sz="2000" b="1" dirty="0" err="1">
                <a:solidFill>
                  <a:srgbClr val="002060"/>
                </a:solidFill>
                <a:latin typeface="var(--font_family_headings, var(--font_family_headings_preset, 'SF Compact Display', -apple-system, BlinkMacSystemFont, 'Segoe UI', Roboto, Helvetica, Arial, sans-serif, 'Apple Color Emoji', 'Segoe UI Emoji', 'Segoe UI Symbol'))"/>
              </a:rPr>
              <a:t>Used</a:t>
            </a:r>
            <a:r>
              <a:rPr lang="de-DE" sz="2000" b="1" dirty="0">
                <a:solidFill>
                  <a:srgbClr val="002060"/>
                </a:solidFill>
                <a:latin typeface="var(--font_family_headings, var(--font_family_headings_preset, 'SF Compact Display', -apple-system, BlinkMacSystemFont, 'Segoe UI', Roboto, Helvetica, Arial, sans-serif, 'Apple Color Emoji', 'Segoe UI Emoji', 'Segoe UI Symbol'))"/>
              </a:rPr>
              <a:t> in </a:t>
            </a:r>
            <a:r>
              <a:rPr lang="de-DE" sz="2000" b="1" dirty="0" err="1">
                <a:solidFill>
                  <a:srgbClr val="002060"/>
                </a:solidFill>
                <a:latin typeface="var(--font_family_headings, var(--font_family_headings_preset, 'SF Compact Display', -apple-system, BlinkMacSystemFont, 'Segoe UI', Roboto, Helvetica, Arial, sans-serif, 'Apple Color Emoji', 'Segoe UI Emoji', 'Segoe UI Symbol'))"/>
              </a:rPr>
              <a:t>the</a:t>
            </a:r>
            <a:r>
              <a:rPr lang="de-DE" sz="2000" b="1" dirty="0">
                <a:solidFill>
                  <a:srgbClr val="002060"/>
                </a:solidFill>
                <a:latin typeface="var(--font_family_headings, var(--font_family_headings_preset, 'SF Compact Display', -apple-system, BlinkMacSystemFont, 'Segoe UI', Roboto, Helvetica, Arial, sans-serif, 'Apple Color Emoji', 'Segoe UI Emoji', 'Segoe UI Symbol'))"/>
              </a:rPr>
              <a:t> </a:t>
            </a:r>
            <a:r>
              <a:rPr lang="de-DE" sz="2000" b="1" dirty="0" err="1">
                <a:solidFill>
                  <a:srgbClr val="002060"/>
                </a:solidFill>
                <a:latin typeface="var(--font_family_headings, var(--font_family_headings_preset, 'SF Compact Display', -apple-system, BlinkMacSystemFont, 'Segoe UI', Roboto, Helvetica, Arial, sans-serif, 'Apple Color Emoji', 'Segoe UI Emoji', 'Segoe UI Symbol'))"/>
              </a:rPr>
              <a:t>Production</a:t>
            </a:r>
            <a:r>
              <a:rPr lang="de-DE" sz="2000" b="1" dirty="0">
                <a:solidFill>
                  <a:srgbClr val="002060"/>
                </a:solidFill>
                <a:latin typeface="var(--font_family_headings, var(--font_family_headings_preset, 'SF Compact Display', -apple-system, BlinkMacSystemFont, 'Segoe UI', Roboto, Helvetica, Arial, sans-serif, 'Apple Color Emoji', 'Segoe UI Emoji', 'Segoe UI Symbol'))"/>
              </a:rPr>
              <a:t> </a:t>
            </a:r>
            <a:r>
              <a:rPr lang="de-DE" sz="2000" b="1" dirty="0" err="1">
                <a:solidFill>
                  <a:srgbClr val="002060"/>
                </a:solidFill>
                <a:latin typeface="var(--font_family_headings, var(--font_family_headings_preset, 'SF Compact Display', -apple-system, BlinkMacSystemFont, 'Segoe UI', Roboto, Helvetica, Arial, sans-serif, 'Apple Color Emoji', 'Segoe UI Emoji', 'Segoe UI Symbol'))"/>
              </a:rPr>
              <a:t>of</a:t>
            </a:r>
            <a:r>
              <a:rPr lang="de-DE" sz="2000" b="1" dirty="0">
                <a:solidFill>
                  <a:srgbClr val="002060"/>
                </a:solidFill>
                <a:latin typeface="var(--font_family_headings, var(--font_family_headings_preset, 'SF Compact Display', -apple-system, BlinkMacSystemFont, 'Segoe UI', Roboto, Helvetica, Arial, sans-serif, 'Apple Color Emoji', 'Segoe UI Emoji', 'Segoe UI Symbol'))"/>
              </a:rPr>
              <a:t> Viral </a:t>
            </a:r>
            <a:r>
              <a:rPr lang="de-DE" sz="2000" b="1" dirty="0" err="1">
                <a:solidFill>
                  <a:srgbClr val="002060"/>
                </a:solidFill>
                <a:latin typeface="var(--font_family_headings, var(--font_family_headings_preset, 'SF Compact Display', -apple-system, BlinkMacSystemFont, 'Segoe UI', Roboto, Helvetica, Arial, sans-serif, 'Apple Color Emoji', 'Segoe UI Emoji', 'Segoe UI Symbol'))"/>
              </a:rPr>
              <a:t>Vaccines</a:t>
            </a:r>
            <a:r>
              <a:rPr lang="de-DE" sz="2000" b="1" dirty="0">
                <a:solidFill>
                  <a:srgbClr val="002060"/>
                </a:solidFill>
                <a:latin typeface="var(--font_family_headings, var(--font_family_headings_preset, 'SF Compact Display', -apple-system, BlinkMacSystemFont, 'Segoe UI', Roboto, Helvetica, Arial, sans-serif, 'Apple Color Emoji', 'Segoe UI Emoji', 'Segoe UI Symbol'))"/>
              </a:rPr>
              <a:t> </a:t>
            </a:r>
            <a:r>
              <a:rPr lang="de-DE" sz="2000" b="1" dirty="0" err="1">
                <a:solidFill>
                  <a:srgbClr val="002060"/>
                </a:solidFill>
                <a:latin typeface="var(--font_family_headings, var(--font_family_headings_preset, 'SF Compact Display', -apple-system, BlinkMacSystemFont, 'Segoe UI', Roboto, Helvetica, Arial, sans-serif, 'Apple Color Emoji', 'Segoe UI Emoji', 'Segoe UI Symbol'))"/>
              </a:rPr>
              <a:t>for</a:t>
            </a:r>
            <a:r>
              <a:rPr lang="de-DE" sz="2000" b="1" dirty="0">
                <a:solidFill>
                  <a:srgbClr val="002060"/>
                </a:solidFill>
                <a:latin typeface="var(--font_family_headings, var(--font_family_headings_preset, 'SF Compact Display', -apple-system, BlinkMacSystemFont, 'Segoe UI', Roboto, Helvetica, Arial, sans-serif, 'Apple Color Emoji', 'Segoe UI Emoji', 'Segoe UI Symbol'))"/>
              </a:rPr>
              <a:t> </a:t>
            </a:r>
            <a:r>
              <a:rPr lang="de-DE" sz="2000" b="1" dirty="0" err="1">
                <a:solidFill>
                  <a:srgbClr val="002060"/>
                </a:solidFill>
                <a:latin typeface="var(--font_family_headings, var(--font_family_headings_preset, 'SF Compact Display', -apple-system, BlinkMacSystemFont, 'Segoe UI', Roboto, Helvetica, Arial, sans-serif, 'Apple Color Emoji', 'Segoe UI Emoji', 'Segoe UI Symbol'))"/>
              </a:rPr>
              <a:t>Infectious</a:t>
            </a:r>
            <a:r>
              <a:rPr lang="de-DE" sz="2000" b="1" dirty="0">
                <a:solidFill>
                  <a:srgbClr val="002060"/>
                </a:solidFill>
                <a:latin typeface="var(--font_family_headings, var(--font_family_headings_preset, 'SF Compact Display', -apple-system, BlinkMacSystemFont, 'Segoe UI', Roboto, Helvetica, Arial, sans-serif, 'Apple Color Emoji', 'Segoe UI Emoji', 'Segoe UI Symbol'))"/>
              </a:rPr>
              <a:t> Disease </a:t>
            </a:r>
            <a:r>
              <a:rPr lang="de-DE" sz="2000" b="1" dirty="0" err="1">
                <a:solidFill>
                  <a:srgbClr val="002060"/>
                </a:solidFill>
                <a:latin typeface="var(--font_family_headings, var(--font_family_headings_preset, 'SF Compact Display', -apple-system, BlinkMacSystemFont, 'Segoe UI', Roboto, Helvetica, Arial, sans-serif, 'Apple Color Emoji', 'Segoe UI Emoji', 'Segoe UI Symbol'))"/>
              </a:rPr>
              <a:t>Indications</a:t>
            </a:r>
            <a:r>
              <a:rPr lang="de-DE" sz="2000" b="1" dirty="0">
                <a:solidFill>
                  <a:srgbClr val="002060"/>
                </a:solidFill>
                <a:latin typeface="var(--font_family_headings, var(--font_family_headings_preset, 'SF Compact Display', -apple-system, BlinkMacSystemFont, 'Segoe UI', Roboto, Helvetica, Arial, sans-serif, 'Apple Color Emoji', 'Segoe UI Emoji', 'Segoe UI Symbol'))"/>
              </a:rPr>
              <a:t>”).</a:t>
            </a:r>
          </a:p>
          <a:p>
            <a:endParaRPr lang="de-DE" sz="2000" b="1" dirty="0">
              <a:solidFill>
                <a:srgbClr val="FF0000"/>
              </a:solidFill>
              <a:latin typeface="var(--font_family_headings, var(--font_family_headings_preset, 'SF Compact Display', -apple-system, BlinkMacSystemFont, 'Segoe UI', Roboto, Helvetica, Arial, sans-serif, 'Apple Color Emoji', 'Segoe UI Emoji', 'Segoe UI Symbol'))"/>
            </a:endParaRPr>
          </a:p>
          <a:p>
            <a:endParaRPr lang="de-DE" sz="2000" b="1" dirty="0">
              <a:solidFill>
                <a:srgbClr val="002060"/>
              </a:solidFill>
            </a:endParaRPr>
          </a:p>
          <a:p>
            <a:r>
              <a:rPr lang="de-DE" sz="2800" b="1" dirty="0">
                <a:solidFill>
                  <a:srgbClr val="002060"/>
                </a:solidFill>
              </a:rPr>
              <a:t> </a:t>
            </a:r>
            <a:endParaRPr lang="de-DE" sz="2800" b="1" dirty="0">
              <a:solidFill>
                <a:srgbClr val="FF0000"/>
              </a:solidFill>
            </a:endParaRPr>
          </a:p>
        </p:txBody>
      </p:sp>
    </p:spTree>
    <p:extLst>
      <p:ext uri="{BB962C8B-B14F-4D97-AF65-F5344CB8AC3E}">
        <p14:creationId xmlns:p14="http://schemas.microsoft.com/office/powerpoint/2010/main" val="20745472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descr="https://substackcdn.com/image/fetch/w_1456,c_limit,f_auto,q_auto:good,fl_progressive:steep/https%3A%2F%2Fsubstack-post-media.s3.amazonaws.com%2Fpublic%2Fimages%2F4c31b8c8-6c75-4f19-aa91-b52ef279bc49_945x538.png">
            <a:extLst>
              <a:ext uri="{FF2B5EF4-FFF2-40B4-BE49-F238E27FC236}">
                <a16:creationId xmlns:a16="http://schemas.microsoft.com/office/drawing/2014/main" id="{8107D94A-0740-4B89-9818-6DA25E8020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496" y="310718"/>
            <a:ext cx="11048608" cy="6290107"/>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2">
            <a:extLst>
              <a:ext uri="{FF2B5EF4-FFF2-40B4-BE49-F238E27FC236}">
                <a16:creationId xmlns:a16="http://schemas.microsoft.com/office/drawing/2014/main" id="{5D20A423-4FBD-41A3-9541-878E73A3E56C}"/>
              </a:ext>
            </a:extLst>
          </p:cNvPr>
          <p:cNvSpPr/>
          <p:nvPr/>
        </p:nvSpPr>
        <p:spPr>
          <a:xfrm>
            <a:off x="4912310" y="2740337"/>
            <a:ext cx="6806213" cy="369332"/>
          </a:xfrm>
          <a:prstGeom prst="rect">
            <a:avLst/>
          </a:prstGeom>
        </p:spPr>
        <p:txBody>
          <a:bodyPr wrap="square">
            <a:spAutoFit/>
          </a:bodyPr>
          <a:lstStyle/>
          <a:p>
            <a:r>
              <a:rPr lang="de-DE" b="0" i="0" dirty="0">
                <a:solidFill>
                  <a:srgbClr val="404040"/>
                </a:solidFill>
                <a:effectLst/>
                <a:latin typeface="Spectral"/>
              </a:rPr>
              <a:t>(</a:t>
            </a:r>
            <a:r>
              <a:rPr lang="de-DE" b="0" i="0" u="sng" dirty="0">
                <a:effectLst/>
                <a:latin typeface="Spectral"/>
                <a:hlinkClick r:id="rId3"/>
              </a:rPr>
              <a:t>https://www.bundestag.de/presse/hib/kurzmeldungen-984154</a:t>
            </a:r>
            <a:r>
              <a:rPr lang="de-DE" b="0" i="0" dirty="0">
                <a:solidFill>
                  <a:srgbClr val="404040"/>
                </a:solidFill>
                <a:effectLst/>
                <a:latin typeface="Spectral"/>
              </a:rPr>
              <a:t>)</a:t>
            </a:r>
            <a:endParaRPr lang="de-DE" dirty="0"/>
          </a:p>
        </p:txBody>
      </p:sp>
    </p:spTree>
    <p:extLst>
      <p:ext uri="{BB962C8B-B14F-4D97-AF65-F5344CB8AC3E}">
        <p14:creationId xmlns:p14="http://schemas.microsoft.com/office/powerpoint/2010/main" val="38950065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8351747D-CEBB-4ACC-B434-0BF5FCCDCA0D}"/>
              </a:ext>
            </a:extLst>
          </p:cNvPr>
          <p:cNvPicPr>
            <a:picLocks noChangeAspect="1"/>
          </p:cNvPicPr>
          <p:nvPr/>
        </p:nvPicPr>
        <p:blipFill>
          <a:blip r:embed="rId2"/>
          <a:stretch>
            <a:fillRect/>
          </a:stretch>
        </p:blipFill>
        <p:spPr>
          <a:xfrm>
            <a:off x="0" y="0"/>
            <a:ext cx="4909012" cy="6858000"/>
          </a:xfrm>
          <a:prstGeom prst="rect">
            <a:avLst/>
          </a:prstGeom>
        </p:spPr>
      </p:pic>
      <p:sp>
        <p:nvSpPr>
          <p:cNvPr id="4" name="Rechteck 3">
            <a:extLst>
              <a:ext uri="{FF2B5EF4-FFF2-40B4-BE49-F238E27FC236}">
                <a16:creationId xmlns:a16="http://schemas.microsoft.com/office/drawing/2014/main" id="{D42C962D-A404-4730-B27E-B76AF583068C}"/>
              </a:ext>
            </a:extLst>
          </p:cNvPr>
          <p:cNvSpPr/>
          <p:nvPr/>
        </p:nvSpPr>
        <p:spPr>
          <a:xfrm>
            <a:off x="1916969" y="6332200"/>
            <a:ext cx="5366021" cy="369332"/>
          </a:xfrm>
          <a:prstGeom prst="rect">
            <a:avLst/>
          </a:prstGeom>
        </p:spPr>
        <p:txBody>
          <a:bodyPr wrap="none">
            <a:spAutoFit/>
          </a:bodyPr>
          <a:lstStyle/>
          <a:p>
            <a:r>
              <a:rPr lang="de-DE" dirty="0">
                <a:hlinkClick r:id="rId3"/>
              </a:rPr>
              <a:t>https://patents.google.com/patent/US10077439B2/en</a:t>
            </a:r>
            <a:r>
              <a:rPr lang="de-DE" dirty="0"/>
              <a:t> </a:t>
            </a:r>
          </a:p>
        </p:txBody>
      </p:sp>
      <p:pic>
        <p:nvPicPr>
          <p:cNvPr id="11266" name="Picture 2" descr="https://substackcdn.com/image/fetch/w_1456,c_limit,f_auto,q_auto:good,fl_progressive:steep/https%3A%2F%2Fsubstack-post-media.s3.amazonaws.com%2Fpublic%2Fimages%2F65f350e8-063d-4fc3-b263-911caa489df0_936x264.png">
            <a:extLst>
              <a:ext uri="{FF2B5EF4-FFF2-40B4-BE49-F238E27FC236}">
                <a16:creationId xmlns:a16="http://schemas.microsoft.com/office/drawing/2014/main" id="{1D65ABBF-0679-48C7-95B8-32E23BFCA4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0529" y="67692"/>
            <a:ext cx="7471471" cy="2107338"/>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a:extLst>
              <a:ext uri="{FF2B5EF4-FFF2-40B4-BE49-F238E27FC236}">
                <a16:creationId xmlns:a16="http://schemas.microsoft.com/office/drawing/2014/main" id="{8CF78E5F-5EF4-4D9B-98FE-705D71181358}"/>
              </a:ext>
            </a:extLst>
          </p:cNvPr>
          <p:cNvSpPr/>
          <p:nvPr/>
        </p:nvSpPr>
        <p:spPr>
          <a:xfrm>
            <a:off x="4865970" y="2242722"/>
            <a:ext cx="6914698" cy="2308324"/>
          </a:xfrm>
          <a:prstGeom prst="rect">
            <a:avLst/>
          </a:prstGeom>
        </p:spPr>
        <p:txBody>
          <a:bodyPr wrap="square">
            <a:spAutoFit/>
          </a:bodyPr>
          <a:lstStyle/>
          <a:p>
            <a:r>
              <a:rPr lang="de-DE" b="0" i="1" dirty="0">
                <a:solidFill>
                  <a:srgbClr val="404040"/>
                </a:solidFill>
                <a:effectLst/>
                <a:latin typeface="Spectral"/>
              </a:rPr>
              <a:t>„Die im </a:t>
            </a:r>
            <a:r>
              <a:rPr lang="de-DE" b="0" i="1" dirty="0" err="1">
                <a:solidFill>
                  <a:srgbClr val="404040"/>
                </a:solidFill>
                <a:effectLst/>
                <a:latin typeface="Spectral"/>
              </a:rPr>
              <a:t>mRNA</a:t>
            </a:r>
            <a:r>
              <a:rPr lang="de-DE" b="0" i="1" dirty="0">
                <a:solidFill>
                  <a:srgbClr val="404040"/>
                </a:solidFill>
                <a:effectLst/>
                <a:latin typeface="Spectral"/>
              </a:rPr>
              <a:t>-Herstellungsprozess verwendete DNA-Vorlage muss entfernt werden, um die Wirksamkeit der Therapeutika und die Sicherheit zu gewährleisten, </a:t>
            </a:r>
            <a:r>
              <a:rPr lang="de-DE" b="0" i="1" dirty="0">
                <a:solidFill>
                  <a:srgbClr val="FF0000"/>
                </a:solidFill>
                <a:effectLst/>
                <a:latin typeface="Spectral"/>
              </a:rPr>
              <a:t>da DNA-Reste in Arzneimittelprodukten die Aktivierung der angeborenen Reaktion auslösen können und das Potenzial haben, in Patientenpopulationen </a:t>
            </a:r>
            <a:r>
              <a:rPr lang="de-DE" b="0" i="1" dirty="0" err="1">
                <a:solidFill>
                  <a:srgbClr val="FF0000"/>
                </a:solidFill>
                <a:effectLst/>
                <a:latin typeface="Spectral"/>
              </a:rPr>
              <a:t>onkogen</a:t>
            </a:r>
            <a:r>
              <a:rPr lang="de-DE" b="0" i="1" dirty="0">
                <a:solidFill>
                  <a:srgbClr val="FF0000"/>
                </a:solidFill>
                <a:effectLst/>
                <a:latin typeface="Spectral"/>
              </a:rPr>
              <a:t> zu sein</a:t>
            </a:r>
            <a:r>
              <a:rPr lang="de-DE" b="0" i="1" dirty="0">
                <a:solidFill>
                  <a:srgbClr val="404040"/>
                </a:solidFill>
                <a:effectLst/>
                <a:latin typeface="Spectral"/>
              </a:rPr>
              <a:t>. Gesetzliche Richtlinien können auch die Quantifizierung, Kontrolle und Entfernung der DNA-Vorlage in RNA-Produkten vorschreiben. Derzeit verfügbare oder gemeldete Methoden gehen auf diesen Mangel nicht ein.“</a:t>
            </a:r>
            <a:endParaRPr lang="de-DE" dirty="0"/>
          </a:p>
        </p:txBody>
      </p:sp>
    </p:spTree>
    <p:extLst>
      <p:ext uri="{BB962C8B-B14F-4D97-AF65-F5344CB8AC3E}">
        <p14:creationId xmlns:p14="http://schemas.microsoft.com/office/powerpoint/2010/main" val="1141191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D6BDA4F1-C86D-412F-A127-48E5D38182B4}"/>
              </a:ext>
            </a:extLst>
          </p:cNvPr>
          <p:cNvPicPr>
            <a:picLocks noChangeAspect="1"/>
          </p:cNvPicPr>
          <p:nvPr/>
        </p:nvPicPr>
        <p:blipFill>
          <a:blip r:embed="rId2"/>
          <a:stretch>
            <a:fillRect/>
          </a:stretch>
        </p:blipFill>
        <p:spPr>
          <a:xfrm>
            <a:off x="0" y="0"/>
            <a:ext cx="7856856" cy="6858000"/>
          </a:xfrm>
          <a:prstGeom prst="rect">
            <a:avLst/>
          </a:prstGeom>
        </p:spPr>
      </p:pic>
      <p:sp>
        <p:nvSpPr>
          <p:cNvPr id="9" name="Rechteck 8">
            <a:extLst>
              <a:ext uri="{FF2B5EF4-FFF2-40B4-BE49-F238E27FC236}">
                <a16:creationId xmlns:a16="http://schemas.microsoft.com/office/drawing/2014/main" id="{62F832DB-C29C-49D6-973E-5E08355DDAFA}"/>
              </a:ext>
            </a:extLst>
          </p:cNvPr>
          <p:cNvSpPr/>
          <p:nvPr/>
        </p:nvSpPr>
        <p:spPr>
          <a:xfrm>
            <a:off x="0" y="1473694"/>
            <a:ext cx="1491449" cy="26633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Rechteck 9">
            <a:extLst>
              <a:ext uri="{FF2B5EF4-FFF2-40B4-BE49-F238E27FC236}">
                <a16:creationId xmlns:a16="http://schemas.microsoft.com/office/drawing/2014/main" id="{F31F296F-3A97-4116-A367-4EC7619E3B53}"/>
              </a:ext>
            </a:extLst>
          </p:cNvPr>
          <p:cNvSpPr/>
          <p:nvPr/>
        </p:nvSpPr>
        <p:spPr>
          <a:xfrm>
            <a:off x="3622090" y="2681058"/>
            <a:ext cx="1491449" cy="26633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 name="Rechteck 10">
            <a:extLst>
              <a:ext uri="{FF2B5EF4-FFF2-40B4-BE49-F238E27FC236}">
                <a16:creationId xmlns:a16="http://schemas.microsoft.com/office/drawing/2014/main" id="{D48B496D-43D6-49B8-AF2C-EE4148D1E1E8}"/>
              </a:ext>
            </a:extLst>
          </p:cNvPr>
          <p:cNvSpPr/>
          <p:nvPr/>
        </p:nvSpPr>
        <p:spPr>
          <a:xfrm>
            <a:off x="2317072" y="62145"/>
            <a:ext cx="514905" cy="24857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 name="Rechteck 11">
            <a:extLst>
              <a:ext uri="{FF2B5EF4-FFF2-40B4-BE49-F238E27FC236}">
                <a16:creationId xmlns:a16="http://schemas.microsoft.com/office/drawing/2014/main" id="{A212C75B-1938-4E3E-9256-950A7583AEB1}"/>
              </a:ext>
            </a:extLst>
          </p:cNvPr>
          <p:cNvSpPr/>
          <p:nvPr/>
        </p:nvSpPr>
        <p:spPr>
          <a:xfrm>
            <a:off x="6564078" y="3315354"/>
            <a:ext cx="4478855" cy="369332"/>
          </a:xfrm>
          <a:prstGeom prst="rect">
            <a:avLst/>
          </a:prstGeom>
        </p:spPr>
        <p:txBody>
          <a:bodyPr wrap="none">
            <a:spAutoFit/>
          </a:bodyPr>
          <a:lstStyle/>
          <a:p>
            <a:r>
              <a:rPr lang="de-DE" dirty="0">
                <a:hlinkClick r:id="rId3"/>
              </a:rPr>
              <a:t>https://pubmed.ncbi.nlm.nih.gov/11251389/</a:t>
            </a:r>
            <a:r>
              <a:rPr lang="de-DE" dirty="0"/>
              <a:t> </a:t>
            </a:r>
          </a:p>
        </p:txBody>
      </p:sp>
    </p:spTree>
    <p:extLst>
      <p:ext uri="{BB962C8B-B14F-4D97-AF65-F5344CB8AC3E}">
        <p14:creationId xmlns:p14="http://schemas.microsoft.com/office/powerpoint/2010/main" val="3008614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https://substackcdn.com/image/fetch/w_1456,c_limit,f_auto,q_auto:good,fl_progressive:steep/https%3A%2F%2Fsubstack-post-media.s3.amazonaws.com%2Fpublic%2Fimages%2Fa750d089-a2d8-48e3-b50a-6ac179e6996e_945x394.png">
            <a:extLst>
              <a:ext uri="{FF2B5EF4-FFF2-40B4-BE49-F238E27FC236}">
                <a16:creationId xmlns:a16="http://schemas.microsoft.com/office/drawing/2014/main" id="{F971FDA2-7E63-4119-A787-041161566E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708" y="0"/>
            <a:ext cx="9001125" cy="3752850"/>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a:extLst>
              <a:ext uri="{FF2B5EF4-FFF2-40B4-BE49-F238E27FC236}">
                <a16:creationId xmlns:a16="http://schemas.microsoft.com/office/drawing/2014/main" id="{E632F9CB-C48D-437F-AF1B-74C96388D2F7}"/>
              </a:ext>
            </a:extLst>
          </p:cNvPr>
          <p:cNvSpPr/>
          <p:nvPr/>
        </p:nvSpPr>
        <p:spPr>
          <a:xfrm>
            <a:off x="580007" y="4382428"/>
            <a:ext cx="11227293" cy="1754326"/>
          </a:xfrm>
          <a:prstGeom prst="rect">
            <a:avLst/>
          </a:prstGeom>
        </p:spPr>
        <p:txBody>
          <a:bodyPr wrap="square">
            <a:spAutoFit/>
          </a:bodyPr>
          <a:lstStyle/>
          <a:p>
            <a:r>
              <a:rPr lang="de-DE" b="0" i="1" dirty="0">
                <a:solidFill>
                  <a:srgbClr val="404040"/>
                </a:solidFill>
                <a:effectLst/>
                <a:latin typeface="Spectral"/>
              </a:rPr>
              <a:t>„1990 wurde die erste bedeutende Arbeit veröffentlicht, in der die Immunisierung von Mäusen nach absichtlicher Inokulation von nicht-komplexer, so genannter "nackter" DNA beschrieben wurde und die großes Interesse weckte.“</a:t>
            </a:r>
          </a:p>
          <a:p>
            <a:endParaRPr lang="de-DE" i="1" dirty="0">
              <a:solidFill>
                <a:srgbClr val="404040"/>
              </a:solidFill>
              <a:latin typeface="Spectral"/>
            </a:endParaRPr>
          </a:p>
          <a:p>
            <a:r>
              <a:rPr lang="de-DE" i="1" dirty="0"/>
              <a:t>[1] Wagener S, </a:t>
            </a:r>
            <a:r>
              <a:rPr lang="de-DE" i="1" dirty="0" err="1"/>
              <a:t>Norley</a:t>
            </a:r>
            <a:r>
              <a:rPr lang="de-DE" i="1" dirty="0"/>
              <a:t> S, zur </a:t>
            </a:r>
            <a:r>
              <a:rPr lang="de-DE" i="1" dirty="0" err="1"/>
              <a:t>Megede</a:t>
            </a:r>
            <a:r>
              <a:rPr lang="de-DE" i="1" dirty="0"/>
              <a:t> J, Kurth R, </a:t>
            </a:r>
            <a:r>
              <a:rPr lang="de-DE" b="1" i="1" dirty="0" err="1"/>
              <a:t>Cichutek</a:t>
            </a:r>
            <a:r>
              <a:rPr lang="de-DE" b="1" i="1" dirty="0"/>
              <a:t> K</a:t>
            </a:r>
            <a:r>
              <a:rPr lang="de-DE" i="1" dirty="0"/>
              <a:t>. </a:t>
            </a:r>
            <a:r>
              <a:rPr lang="de-DE" i="1" dirty="0" err="1"/>
              <a:t>Induction</a:t>
            </a:r>
            <a:r>
              <a:rPr lang="de-DE" i="1" dirty="0"/>
              <a:t> </a:t>
            </a:r>
            <a:r>
              <a:rPr lang="de-DE" i="1" dirty="0" err="1"/>
              <a:t>of</a:t>
            </a:r>
            <a:r>
              <a:rPr lang="de-DE" i="1" dirty="0"/>
              <a:t> </a:t>
            </a:r>
            <a:r>
              <a:rPr lang="de-DE" i="1" dirty="0" err="1"/>
              <a:t>antibodies</a:t>
            </a:r>
            <a:r>
              <a:rPr lang="de-DE" i="1" dirty="0"/>
              <a:t> </a:t>
            </a:r>
            <a:r>
              <a:rPr lang="de-DE" i="1" dirty="0" err="1"/>
              <a:t>against</a:t>
            </a:r>
            <a:r>
              <a:rPr lang="de-DE" i="1" dirty="0"/>
              <a:t> SIV </a:t>
            </a:r>
            <a:r>
              <a:rPr lang="de-DE" i="1" dirty="0" err="1"/>
              <a:t>antigens</a:t>
            </a:r>
            <a:r>
              <a:rPr lang="de-DE" i="1" dirty="0"/>
              <a:t> after </a:t>
            </a:r>
            <a:r>
              <a:rPr lang="de-DE" i="1" dirty="0" err="1"/>
              <a:t>intramuscular</a:t>
            </a:r>
            <a:r>
              <a:rPr lang="de-DE" i="1" dirty="0"/>
              <a:t> </a:t>
            </a:r>
            <a:r>
              <a:rPr lang="de-DE" i="1" dirty="0" err="1"/>
              <a:t>nucleic</a:t>
            </a:r>
            <a:r>
              <a:rPr lang="de-DE" i="1" dirty="0"/>
              <a:t> </a:t>
            </a:r>
            <a:r>
              <a:rPr lang="de-DE" i="1" dirty="0" err="1"/>
              <a:t>acid</a:t>
            </a:r>
            <a:r>
              <a:rPr lang="de-DE" i="1" dirty="0"/>
              <a:t> </a:t>
            </a:r>
            <a:r>
              <a:rPr lang="de-DE" i="1" dirty="0" err="1"/>
              <a:t>inoculation</a:t>
            </a:r>
            <a:r>
              <a:rPr lang="de-DE" i="1" dirty="0"/>
              <a:t> </a:t>
            </a:r>
            <a:r>
              <a:rPr lang="de-DE" i="1" dirty="0" err="1"/>
              <a:t>using</a:t>
            </a:r>
            <a:r>
              <a:rPr lang="de-DE" i="1" dirty="0"/>
              <a:t> </a:t>
            </a:r>
            <a:r>
              <a:rPr lang="de-DE" i="1" dirty="0" err="1"/>
              <a:t>complex</a:t>
            </a:r>
            <a:r>
              <a:rPr lang="de-DE" i="1" dirty="0"/>
              <a:t> </a:t>
            </a:r>
            <a:r>
              <a:rPr lang="de-DE" i="1" dirty="0" err="1"/>
              <a:t>expression</a:t>
            </a:r>
            <a:r>
              <a:rPr lang="de-DE" i="1" dirty="0"/>
              <a:t> </a:t>
            </a:r>
            <a:r>
              <a:rPr lang="de-DE" i="1" dirty="0" err="1"/>
              <a:t>constructs</a:t>
            </a:r>
            <a:r>
              <a:rPr lang="de-DE" i="1" dirty="0"/>
              <a:t>. J </a:t>
            </a:r>
            <a:r>
              <a:rPr lang="de-DE" i="1" dirty="0" err="1"/>
              <a:t>Biotechnol</a:t>
            </a:r>
            <a:r>
              <a:rPr lang="de-DE" i="1" dirty="0"/>
              <a:t>. 1996 Jan 26;44(1-3):59-65. </a:t>
            </a:r>
            <a:r>
              <a:rPr lang="de-DE" i="1" dirty="0" err="1"/>
              <a:t>doi</a:t>
            </a:r>
            <a:r>
              <a:rPr lang="de-DE" i="1" dirty="0"/>
              <a:t>: 10.1016/0168-1656(95)00093-3. PMID: 8717387.</a:t>
            </a:r>
            <a:r>
              <a:rPr lang="de-DE" dirty="0"/>
              <a:t> </a:t>
            </a:r>
            <a:r>
              <a:rPr lang="de-DE" i="1" u="sng" dirty="0">
                <a:hlinkClick r:id="rId3"/>
              </a:rPr>
              <a:t>https://pubmed.ncbi.nlm.nih.gov/8717387/</a:t>
            </a:r>
            <a:endParaRPr lang="de-DE" dirty="0"/>
          </a:p>
        </p:txBody>
      </p:sp>
    </p:spTree>
    <p:extLst>
      <p:ext uri="{BB962C8B-B14F-4D97-AF65-F5344CB8AC3E}">
        <p14:creationId xmlns:p14="http://schemas.microsoft.com/office/powerpoint/2010/main" val="13933663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substackcdn.com/image/fetch/w_1456,c_limit,f_auto,q_auto:good,fl_progressive:steep/https%3A%2F%2Fsubstack-post-media.s3.amazonaws.com%2Fpublic%2Fimages%2Fcbe14269-830f-4b07-83b4-e6d2aa93b9f9_945x855.png">
            <a:extLst>
              <a:ext uri="{FF2B5EF4-FFF2-40B4-BE49-F238E27FC236}">
                <a16:creationId xmlns:a16="http://schemas.microsoft.com/office/drawing/2014/main" id="{0F2FF139-10D6-4FB2-A69F-61692C5EB5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663" y="763479"/>
            <a:ext cx="5745337" cy="5197875"/>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s://substackcdn.com/image/fetch/f_auto,q_auto:good,fl_progressive:steep/https%3A%2F%2Fsubstack-post-media.s3.amazonaws.com%2Fpublic%2Fimages%2Fb1bc60f9-9e6d-4f77-b561-b22552997108_361x352.png">
            <a:extLst>
              <a:ext uri="{FF2B5EF4-FFF2-40B4-BE49-F238E27FC236}">
                <a16:creationId xmlns:a16="http://schemas.microsoft.com/office/drawing/2014/main" id="{76849466-68AA-456F-9BE4-793318DD43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9162" y="316289"/>
            <a:ext cx="6149034" cy="5995734"/>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A1A8B5F0-326C-403C-94EF-C4BE87AD20CC}"/>
              </a:ext>
            </a:extLst>
          </p:cNvPr>
          <p:cNvSpPr/>
          <p:nvPr/>
        </p:nvSpPr>
        <p:spPr>
          <a:xfrm>
            <a:off x="1100831" y="2849733"/>
            <a:ext cx="514905" cy="24857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Rechteck 4">
            <a:extLst>
              <a:ext uri="{FF2B5EF4-FFF2-40B4-BE49-F238E27FC236}">
                <a16:creationId xmlns:a16="http://schemas.microsoft.com/office/drawing/2014/main" id="{047C6A3A-8056-41A7-8D78-6CBCECE447C4}"/>
              </a:ext>
            </a:extLst>
          </p:cNvPr>
          <p:cNvSpPr/>
          <p:nvPr/>
        </p:nvSpPr>
        <p:spPr>
          <a:xfrm>
            <a:off x="4190260" y="2601160"/>
            <a:ext cx="514905" cy="24857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Rechteck 5">
            <a:extLst>
              <a:ext uri="{FF2B5EF4-FFF2-40B4-BE49-F238E27FC236}">
                <a16:creationId xmlns:a16="http://schemas.microsoft.com/office/drawing/2014/main" id="{A69DFAC1-6A73-424E-A0F7-E8D2AF9CD8DB}"/>
              </a:ext>
            </a:extLst>
          </p:cNvPr>
          <p:cNvSpPr/>
          <p:nvPr/>
        </p:nvSpPr>
        <p:spPr>
          <a:xfrm rot="3691417">
            <a:off x="10036211" y="2601159"/>
            <a:ext cx="514905" cy="24857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 name="Rechteck 6">
            <a:extLst>
              <a:ext uri="{FF2B5EF4-FFF2-40B4-BE49-F238E27FC236}">
                <a16:creationId xmlns:a16="http://schemas.microsoft.com/office/drawing/2014/main" id="{0A7B99DE-8966-4B09-A643-0A716DE940A2}"/>
              </a:ext>
            </a:extLst>
          </p:cNvPr>
          <p:cNvSpPr/>
          <p:nvPr/>
        </p:nvSpPr>
        <p:spPr>
          <a:xfrm rot="3042447">
            <a:off x="10321947" y="2081752"/>
            <a:ext cx="464005" cy="29296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35924520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substackcdn.com/image/fetch/w_1456,c_limit,f_auto,q_auto:good,fl_progressive:steep/https%3A%2F%2Fsubstack-post-media.s3.amazonaws.com%2Fpublic%2Fimages%2F8b7eafd8-be74-4f65-b0ce-7bcba3e4dd46_945x358.png">
            <a:extLst>
              <a:ext uri="{FF2B5EF4-FFF2-40B4-BE49-F238E27FC236}">
                <a16:creationId xmlns:a16="http://schemas.microsoft.com/office/drawing/2014/main" id="{DD29B684-7321-44F0-AA1D-0AD94D4A12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649" y="472273"/>
            <a:ext cx="9001125" cy="3409950"/>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a:extLst>
              <a:ext uri="{FF2B5EF4-FFF2-40B4-BE49-F238E27FC236}">
                <a16:creationId xmlns:a16="http://schemas.microsoft.com/office/drawing/2014/main" id="{B7C0FAAC-3384-44C2-A778-BA7AEB47ACC6}"/>
              </a:ext>
            </a:extLst>
          </p:cNvPr>
          <p:cNvSpPr/>
          <p:nvPr/>
        </p:nvSpPr>
        <p:spPr>
          <a:xfrm>
            <a:off x="636649" y="4474748"/>
            <a:ext cx="11147394" cy="923330"/>
          </a:xfrm>
          <a:prstGeom prst="rect">
            <a:avLst/>
          </a:prstGeom>
        </p:spPr>
        <p:txBody>
          <a:bodyPr wrap="square">
            <a:spAutoFit/>
          </a:bodyPr>
          <a:lstStyle/>
          <a:p>
            <a:r>
              <a:rPr lang="de-DE" b="0" i="1" dirty="0">
                <a:solidFill>
                  <a:srgbClr val="404040"/>
                </a:solidFill>
                <a:effectLst/>
                <a:latin typeface="Spectral"/>
              </a:rPr>
              <a:t>„[…] die meisten für die DNA-Impfung verwendeten Plasmid-DNAs enthalten einen bakteriellen Replikationsursprung (Col E1) und keinen Säugetierreplikationsursprung, da dies zu einer unerwünschten Replikation der DNA in Säugetierzellen führen würde.“</a:t>
            </a:r>
            <a:endParaRPr lang="de-DE" dirty="0"/>
          </a:p>
        </p:txBody>
      </p:sp>
      <p:sp>
        <p:nvSpPr>
          <p:cNvPr id="3" name="Rechteck 2">
            <a:extLst>
              <a:ext uri="{FF2B5EF4-FFF2-40B4-BE49-F238E27FC236}">
                <a16:creationId xmlns:a16="http://schemas.microsoft.com/office/drawing/2014/main" id="{234FFBD0-52C7-4619-BC3D-268F6B329049}"/>
              </a:ext>
            </a:extLst>
          </p:cNvPr>
          <p:cNvSpPr/>
          <p:nvPr/>
        </p:nvSpPr>
        <p:spPr>
          <a:xfrm>
            <a:off x="491231" y="5683902"/>
            <a:ext cx="10570346" cy="646331"/>
          </a:xfrm>
          <a:prstGeom prst="rect">
            <a:avLst/>
          </a:prstGeom>
        </p:spPr>
        <p:txBody>
          <a:bodyPr wrap="square">
            <a:spAutoFit/>
          </a:bodyPr>
          <a:lstStyle/>
          <a:p>
            <a:r>
              <a:rPr lang="de-DE" b="0" i="0" dirty="0">
                <a:solidFill>
                  <a:srgbClr val="404040"/>
                </a:solidFill>
                <a:effectLst/>
                <a:latin typeface="Spectral"/>
              </a:rPr>
              <a:t>SV40 ist zwar kein Säugetierreplikationsursprung, aber von einem Virus, das sich in Säugetieren vermehrt. Das hätte man vielleicht bedenken sollen?</a:t>
            </a:r>
            <a:endParaRPr lang="de-DE" dirty="0"/>
          </a:p>
        </p:txBody>
      </p:sp>
    </p:spTree>
    <p:extLst>
      <p:ext uri="{BB962C8B-B14F-4D97-AF65-F5344CB8AC3E}">
        <p14:creationId xmlns:p14="http://schemas.microsoft.com/office/powerpoint/2010/main" val="15884409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9459C3F-0B5A-4EC6-B2A6-B0DE220DE8D7}"/>
              </a:ext>
            </a:extLst>
          </p:cNvPr>
          <p:cNvPicPr>
            <a:picLocks noChangeAspect="1"/>
          </p:cNvPicPr>
          <p:nvPr/>
        </p:nvPicPr>
        <p:blipFill>
          <a:blip r:embed="rId2"/>
          <a:stretch>
            <a:fillRect/>
          </a:stretch>
        </p:blipFill>
        <p:spPr>
          <a:xfrm>
            <a:off x="814203" y="3429000"/>
            <a:ext cx="8152327" cy="3052293"/>
          </a:xfrm>
          <a:prstGeom prst="rect">
            <a:avLst/>
          </a:prstGeom>
        </p:spPr>
      </p:pic>
      <p:pic>
        <p:nvPicPr>
          <p:cNvPr id="17410" name="Picture 2" descr="https://substackcdn.com/image/fetch/w_1456,c_limit,f_auto,q_auto:good,fl_progressive:steep/https%3A%2F%2Fsubstack-post-media.s3.amazonaws.com%2Fpublic%2Fimages%2F1da7dd5d-eb72-4606-add9-1e3917df9cfc_945x322.png">
            <a:extLst>
              <a:ext uri="{FF2B5EF4-FFF2-40B4-BE49-F238E27FC236}">
                <a16:creationId xmlns:a16="http://schemas.microsoft.com/office/drawing/2014/main" id="{DE5EF22C-CCA3-4A1D-B93D-905FDF6161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203" y="128819"/>
            <a:ext cx="9001125" cy="3067050"/>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a:extLst>
              <a:ext uri="{FF2B5EF4-FFF2-40B4-BE49-F238E27FC236}">
                <a16:creationId xmlns:a16="http://schemas.microsoft.com/office/drawing/2014/main" id="{E449E93F-79BA-46B9-B346-CEA6949951E4}"/>
              </a:ext>
            </a:extLst>
          </p:cNvPr>
          <p:cNvSpPr/>
          <p:nvPr/>
        </p:nvSpPr>
        <p:spPr>
          <a:xfrm>
            <a:off x="6276358" y="5117523"/>
            <a:ext cx="4361835" cy="369332"/>
          </a:xfrm>
          <a:prstGeom prst="rect">
            <a:avLst/>
          </a:prstGeom>
        </p:spPr>
        <p:txBody>
          <a:bodyPr wrap="none">
            <a:spAutoFit/>
          </a:bodyPr>
          <a:lstStyle/>
          <a:p>
            <a:r>
              <a:rPr lang="de-DE" dirty="0">
                <a:hlinkClick r:id="rId4"/>
              </a:rPr>
              <a:t>https://pubmed.ncbi.nlm.nih.gov/9024788/</a:t>
            </a:r>
            <a:r>
              <a:rPr lang="de-DE" dirty="0"/>
              <a:t> </a:t>
            </a:r>
          </a:p>
        </p:txBody>
      </p:sp>
    </p:spTree>
    <p:extLst>
      <p:ext uri="{BB962C8B-B14F-4D97-AF65-F5344CB8AC3E}">
        <p14:creationId xmlns:p14="http://schemas.microsoft.com/office/powerpoint/2010/main" val="27797003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s://substackcdn.com/image/fetch/w_1456,c_limit,f_auto,q_auto:good,fl_progressive:steep/https%3A%2F%2Fsubstack-post-media.s3.amazonaws.com%2Fpublic%2Fimages%2Ffccdce08-602e-41f2-a30f-27621e5f9dd4_945x119.png">
            <a:extLst>
              <a:ext uri="{FF2B5EF4-FFF2-40B4-BE49-F238E27FC236}">
                <a16:creationId xmlns:a16="http://schemas.microsoft.com/office/drawing/2014/main" id="{EB718495-D37A-4A48-929E-BE75178DC8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123" y="545192"/>
            <a:ext cx="9001125" cy="1133475"/>
          </a:xfrm>
          <a:prstGeom prst="rect">
            <a:avLst/>
          </a:prstGeom>
          <a:noFill/>
          <a:extLst>
            <a:ext uri="{909E8E84-426E-40DD-AFC4-6F175D3DCCD1}">
              <a14:hiddenFill xmlns:a14="http://schemas.microsoft.com/office/drawing/2010/main">
                <a:solidFill>
                  <a:srgbClr val="FFFFFF"/>
                </a:solidFill>
              </a14:hiddenFill>
            </a:ext>
          </a:extLst>
        </p:spPr>
      </p:pic>
      <p:pic>
        <p:nvPicPr>
          <p:cNvPr id="2" name="Grafik 1">
            <a:extLst>
              <a:ext uri="{FF2B5EF4-FFF2-40B4-BE49-F238E27FC236}">
                <a16:creationId xmlns:a16="http://schemas.microsoft.com/office/drawing/2014/main" id="{4E1AD10E-E576-4948-8B18-13DE9747BF40}"/>
              </a:ext>
            </a:extLst>
          </p:cNvPr>
          <p:cNvPicPr>
            <a:picLocks noChangeAspect="1"/>
          </p:cNvPicPr>
          <p:nvPr/>
        </p:nvPicPr>
        <p:blipFill>
          <a:blip r:embed="rId3"/>
          <a:stretch>
            <a:fillRect/>
          </a:stretch>
        </p:blipFill>
        <p:spPr>
          <a:xfrm>
            <a:off x="825883" y="1772346"/>
            <a:ext cx="7308761" cy="2620851"/>
          </a:xfrm>
          <a:prstGeom prst="rect">
            <a:avLst/>
          </a:prstGeom>
        </p:spPr>
      </p:pic>
      <p:sp>
        <p:nvSpPr>
          <p:cNvPr id="4" name="Rechteck 3">
            <a:extLst>
              <a:ext uri="{FF2B5EF4-FFF2-40B4-BE49-F238E27FC236}">
                <a16:creationId xmlns:a16="http://schemas.microsoft.com/office/drawing/2014/main" id="{DA311DD7-9A76-44E3-AF76-A1B583889542}"/>
              </a:ext>
            </a:extLst>
          </p:cNvPr>
          <p:cNvSpPr/>
          <p:nvPr/>
        </p:nvSpPr>
        <p:spPr>
          <a:xfrm>
            <a:off x="1113189" y="4602617"/>
            <a:ext cx="4425955" cy="646331"/>
          </a:xfrm>
          <a:prstGeom prst="rect">
            <a:avLst/>
          </a:prstGeom>
        </p:spPr>
        <p:txBody>
          <a:bodyPr wrap="none">
            <a:spAutoFit/>
          </a:bodyPr>
          <a:lstStyle/>
          <a:p>
            <a:r>
              <a:rPr lang="de-DE" dirty="0">
                <a:hlinkClick r:id="rId4"/>
              </a:rPr>
              <a:t>https://pubmed.ncbi.nlm.nih.gov/10455402/</a:t>
            </a:r>
            <a:endParaRPr lang="de-DE" dirty="0"/>
          </a:p>
          <a:p>
            <a:endParaRPr lang="de-DE" dirty="0"/>
          </a:p>
        </p:txBody>
      </p:sp>
      <p:sp>
        <p:nvSpPr>
          <p:cNvPr id="5" name="Rechteck 4">
            <a:extLst>
              <a:ext uri="{FF2B5EF4-FFF2-40B4-BE49-F238E27FC236}">
                <a16:creationId xmlns:a16="http://schemas.microsoft.com/office/drawing/2014/main" id="{E19107E3-B30E-4E35-A424-60E35D366C98}"/>
              </a:ext>
            </a:extLst>
          </p:cNvPr>
          <p:cNvSpPr/>
          <p:nvPr/>
        </p:nvSpPr>
        <p:spPr>
          <a:xfrm>
            <a:off x="965123" y="5319918"/>
            <a:ext cx="10353906" cy="923330"/>
          </a:xfrm>
          <a:prstGeom prst="rect">
            <a:avLst/>
          </a:prstGeom>
        </p:spPr>
        <p:txBody>
          <a:bodyPr wrap="square">
            <a:spAutoFit/>
          </a:bodyPr>
          <a:lstStyle/>
          <a:p>
            <a:r>
              <a:rPr lang="de-DE" b="0" i="0" dirty="0">
                <a:solidFill>
                  <a:srgbClr val="404040"/>
                </a:solidFill>
                <a:effectLst/>
                <a:latin typeface="Spectral"/>
              </a:rPr>
              <a:t>Kleiner Hinweis: Der SV40 ORI (</a:t>
            </a:r>
            <a:r>
              <a:rPr lang="de-DE" b="0" i="0" dirty="0" err="1">
                <a:solidFill>
                  <a:srgbClr val="404040"/>
                </a:solidFill>
                <a:effectLst/>
                <a:latin typeface="Spectral"/>
              </a:rPr>
              <a:t>origin</a:t>
            </a:r>
            <a:r>
              <a:rPr lang="de-DE" b="0" i="0" dirty="0">
                <a:solidFill>
                  <a:srgbClr val="404040"/>
                </a:solidFill>
                <a:effectLst/>
                <a:latin typeface="Spectral"/>
              </a:rPr>
              <a:t> </a:t>
            </a:r>
            <a:r>
              <a:rPr lang="de-DE" b="0" i="0" dirty="0" err="1">
                <a:solidFill>
                  <a:srgbClr val="404040"/>
                </a:solidFill>
                <a:effectLst/>
                <a:latin typeface="Spectral"/>
              </a:rPr>
              <a:t>of</a:t>
            </a:r>
            <a:r>
              <a:rPr lang="de-DE" b="0" i="0" dirty="0">
                <a:solidFill>
                  <a:srgbClr val="404040"/>
                </a:solidFill>
                <a:effectLst/>
                <a:latin typeface="Spectral"/>
              </a:rPr>
              <a:t> </a:t>
            </a:r>
            <a:r>
              <a:rPr lang="de-DE" b="0" i="0" dirty="0" err="1">
                <a:solidFill>
                  <a:srgbClr val="404040"/>
                </a:solidFill>
                <a:effectLst/>
                <a:latin typeface="Spectral"/>
              </a:rPr>
              <a:t>replication</a:t>
            </a:r>
            <a:r>
              <a:rPr lang="de-DE" b="0" i="0" dirty="0">
                <a:solidFill>
                  <a:srgbClr val="404040"/>
                </a:solidFill>
                <a:effectLst/>
                <a:latin typeface="Spectral"/>
              </a:rPr>
              <a:t> = Replikationsstartpunkt) ist integraler Teil des V40 Promotors. Man kann nicht den einen ohne den anderen haben. </a:t>
            </a:r>
          </a:p>
          <a:p>
            <a:r>
              <a:rPr lang="de-DE" dirty="0">
                <a:hlinkClick r:id="rId5"/>
              </a:rPr>
              <a:t>https://anandamide.substack.com/p/shrodingers-sv40-and-p53</a:t>
            </a:r>
            <a:r>
              <a:rPr lang="de-DE" dirty="0"/>
              <a:t> </a:t>
            </a:r>
          </a:p>
        </p:txBody>
      </p:sp>
    </p:spTree>
    <p:extLst>
      <p:ext uri="{BB962C8B-B14F-4D97-AF65-F5344CB8AC3E}">
        <p14:creationId xmlns:p14="http://schemas.microsoft.com/office/powerpoint/2010/main" val="40374288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s://substackcdn.com/image/fetch/w_1456,c_limit,f_auto,q_auto:good,fl_progressive:steep/https%3A%2F%2Fsubstack-post-media.s3.amazonaws.com%2Fpublic%2Fimages%2F54d80c47-68a5-4406-85f1-f8a1b2d089d9_1006x728.png">
            <a:extLst>
              <a:ext uri="{FF2B5EF4-FFF2-40B4-BE49-F238E27FC236}">
                <a16:creationId xmlns:a16="http://schemas.microsoft.com/office/drawing/2014/main" id="{C767DA7F-374A-4E81-A037-9A56E3FCC1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9406" y="0"/>
            <a:ext cx="8402022" cy="6079855"/>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2">
            <a:extLst>
              <a:ext uri="{FF2B5EF4-FFF2-40B4-BE49-F238E27FC236}">
                <a16:creationId xmlns:a16="http://schemas.microsoft.com/office/drawing/2014/main" id="{F89641F8-80DC-4718-B605-CD796D8FE00C}"/>
              </a:ext>
            </a:extLst>
          </p:cNvPr>
          <p:cNvSpPr/>
          <p:nvPr/>
        </p:nvSpPr>
        <p:spPr>
          <a:xfrm>
            <a:off x="97654" y="6079855"/>
            <a:ext cx="12094346" cy="369332"/>
          </a:xfrm>
          <a:prstGeom prst="rect">
            <a:avLst/>
          </a:prstGeom>
        </p:spPr>
        <p:txBody>
          <a:bodyPr wrap="square">
            <a:spAutoFit/>
          </a:bodyPr>
          <a:lstStyle/>
          <a:p>
            <a:r>
              <a:rPr lang="de-DE" dirty="0">
                <a:hlinkClick r:id="rId3"/>
              </a:rPr>
              <a:t>https://www.urmc.rochester.edu/labs/dean/projects/nuclear-targeting-of-plasmids-and-protein-dna-comp.aspx</a:t>
            </a:r>
            <a:r>
              <a:rPr lang="de-DE" dirty="0"/>
              <a:t> </a:t>
            </a:r>
          </a:p>
        </p:txBody>
      </p:sp>
    </p:spTree>
    <p:extLst>
      <p:ext uri="{BB962C8B-B14F-4D97-AF65-F5344CB8AC3E}">
        <p14:creationId xmlns:p14="http://schemas.microsoft.com/office/powerpoint/2010/main" val="3531796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77250F18-2466-4D13-AEE9-43D52DA3D180}"/>
              </a:ext>
            </a:extLst>
          </p:cNvPr>
          <p:cNvSpPr/>
          <p:nvPr/>
        </p:nvSpPr>
        <p:spPr>
          <a:xfrm>
            <a:off x="420210" y="612844"/>
            <a:ext cx="11156272" cy="4893647"/>
          </a:xfrm>
          <a:prstGeom prst="rect">
            <a:avLst/>
          </a:prstGeom>
        </p:spPr>
        <p:txBody>
          <a:bodyPr wrap="square">
            <a:spAutoFit/>
          </a:bodyPr>
          <a:lstStyle/>
          <a:p>
            <a:r>
              <a:rPr lang="de-DE" sz="2400" b="1" i="0" dirty="0">
                <a:solidFill>
                  <a:srgbClr val="002060"/>
                </a:solidFill>
                <a:effectLst/>
                <a:latin typeface="var(--font_family_headings, var(--font_family_headings_preset, 'SF Compact Display', -apple-system, BlinkMacSystemFont, 'Segoe UI', Roboto, Helvetica, Arial, sans-serif, 'Apple Color Emoji', 'Segoe UI Emoji', 'Segoe UI Symbol'))"/>
              </a:rPr>
              <a:t>Das Paul-Ehrlich-Institut informiert aufgrund der Vielzahl an Anfragen aus medizinischen Fachkreisen </a:t>
            </a:r>
            <a:r>
              <a:rPr lang="de-DE" sz="2400" b="1" i="0" dirty="0">
                <a:solidFill>
                  <a:srgbClr val="FF0000"/>
                </a:solidFill>
                <a:effectLst/>
                <a:latin typeface="var(--font_family_headings, var(--font_family_headings_preset, 'SF Compact Display', -apple-system, BlinkMacSystemFont, 'Segoe UI', Roboto, Helvetica, Arial, sans-serif, 'Apple Color Emoji', 'Segoe UI Emoji', 'Segoe UI Symbol'))"/>
              </a:rPr>
              <a:t>zum aktuellen Wissenstand </a:t>
            </a:r>
            <a:r>
              <a:rPr lang="de-DE" sz="2400" b="1" i="0" dirty="0">
                <a:solidFill>
                  <a:srgbClr val="002060"/>
                </a:solidFill>
                <a:effectLst/>
                <a:latin typeface="var(--font_family_headings, var(--font_family_headings_preset, 'SF Compact Display', -apple-system, BlinkMacSystemFont, 'Segoe UI', Roboto, Helvetica, Arial, sans-serif, 'Apple Color Emoji', 'Segoe UI Emoji', 'Segoe UI Symbol'))"/>
              </a:rPr>
              <a:t>zu </a:t>
            </a:r>
            <a:r>
              <a:rPr lang="de-DE" sz="2400" b="1" i="0" dirty="0">
                <a:solidFill>
                  <a:srgbClr val="FF0000"/>
                </a:solidFill>
                <a:effectLst/>
                <a:latin typeface="var(--font_family_headings, var(--font_family_headings_preset, 'SF Compact Display', -apple-system, BlinkMacSystemFont, 'Segoe UI', Roboto, Helvetica, Arial, sans-serif, 'Apple Color Emoji', 'Segoe UI Emoji', 'Segoe UI Symbol'))"/>
              </a:rPr>
              <a:t>angeblichen Verunreinigungen</a:t>
            </a:r>
            <a:r>
              <a:rPr lang="de-DE" sz="2400" b="1" i="0" dirty="0">
                <a:solidFill>
                  <a:srgbClr val="002060"/>
                </a:solidFill>
                <a:effectLst/>
                <a:latin typeface="var(--font_family_headings, var(--font_family_headings_preset, 'SF Compact Display', -apple-system, BlinkMacSystemFont, 'Segoe UI', Roboto, Helvetica, Arial, sans-serif, 'Apple Color Emoji', 'Segoe UI Emoji', 'Segoe UI Symbol'))"/>
              </a:rPr>
              <a:t> in Impfstoffen. Diese Informationen sollen auch dazu dienen, verunsicherte Patientinnen und Patienten sowie Impfwillige aufzuklären.</a:t>
            </a:r>
          </a:p>
          <a:p>
            <a:endParaRPr lang="de-DE" sz="2400" b="1" dirty="0">
              <a:solidFill>
                <a:srgbClr val="002060"/>
              </a:solidFill>
              <a:latin typeface="var(--font_family_headings, var(--font_family_headings_preset, 'SF Compact Display', -apple-system, BlinkMacSystemFont, 'Segoe UI', Roboto, Helvetica, Arial, sans-serif, 'Apple Color Emoji', 'Segoe UI Emoji', 'Segoe UI Symbol'))"/>
            </a:endParaRPr>
          </a:p>
          <a:p>
            <a:r>
              <a:rPr lang="de-DE" sz="2400" b="1" dirty="0">
                <a:solidFill>
                  <a:srgbClr val="002060"/>
                </a:solidFill>
              </a:rPr>
              <a:t>Für die Herstellung der COVID-19-mRNA-Impfstoffe dient ein Teil der </a:t>
            </a:r>
            <a:r>
              <a:rPr lang="de-DE" sz="2400" b="1" dirty="0" err="1">
                <a:solidFill>
                  <a:srgbClr val="002060"/>
                </a:solidFill>
              </a:rPr>
              <a:t>PlasmidDNA</a:t>
            </a:r>
            <a:r>
              <a:rPr lang="de-DE" sz="2400" b="1" dirty="0">
                <a:solidFill>
                  <a:srgbClr val="002060"/>
                </a:solidFill>
              </a:rPr>
              <a:t> als Matrize (Template). Nach dem Umschreiben der relevanten </a:t>
            </a:r>
            <a:r>
              <a:rPr lang="de-DE" sz="2400" b="1" dirty="0" err="1">
                <a:solidFill>
                  <a:srgbClr val="002060"/>
                </a:solidFill>
              </a:rPr>
              <a:t>DNasequenz</a:t>
            </a:r>
            <a:r>
              <a:rPr lang="de-DE" sz="2400" b="1" dirty="0">
                <a:solidFill>
                  <a:srgbClr val="002060"/>
                </a:solidFill>
              </a:rPr>
              <a:t> in </a:t>
            </a:r>
            <a:r>
              <a:rPr lang="de-DE" sz="2400" b="1" dirty="0" err="1">
                <a:solidFill>
                  <a:srgbClr val="002060"/>
                </a:solidFill>
              </a:rPr>
              <a:t>mRNA</a:t>
            </a:r>
            <a:r>
              <a:rPr lang="de-DE" sz="2400" b="1" dirty="0">
                <a:solidFill>
                  <a:srgbClr val="002060"/>
                </a:solidFill>
              </a:rPr>
              <a:t> wird die </a:t>
            </a:r>
            <a:r>
              <a:rPr lang="de-DE" sz="2400" b="1" dirty="0">
                <a:solidFill>
                  <a:srgbClr val="FF0000"/>
                </a:solidFill>
              </a:rPr>
              <a:t>Plasmid-DNA dann mittels eines enzymatischen </a:t>
            </a:r>
            <a:r>
              <a:rPr lang="de-DE" sz="2400" b="1" dirty="0" err="1">
                <a:solidFill>
                  <a:srgbClr val="FF0000"/>
                </a:solidFill>
              </a:rPr>
              <a:t>Verdaus</a:t>
            </a:r>
            <a:r>
              <a:rPr lang="de-DE" sz="2400" b="1" dirty="0">
                <a:solidFill>
                  <a:srgbClr val="FF0000"/>
                </a:solidFill>
              </a:rPr>
              <a:t> mit </a:t>
            </a:r>
            <a:r>
              <a:rPr lang="de-DE" sz="2400" b="1" dirty="0" err="1">
                <a:solidFill>
                  <a:srgbClr val="FF0000"/>
                </a:solidFill>
              </a:rPr>
              <a:t>DNase</a:t>
            </a:r>
            <a:r>
              <a:rPr lang="de-DE" sz="2400" b="1" dirty="0">
                <a:solidFill>
                  <a:srgbClr val="FF0000"/>
                </a:solidFill>
              </a:rPr>
              <a:t> zerkleinert </a:t>
            </a:r>
            <a:r>
              <a:rPr lang="de-DE" sz="2400" b="1" dirty="0">
                <a:solidFill>
                  <a:srgbClr val="002060"/>
                </a:solidFill>
              </a:rPr>
              <a:t>und über den </a:t>
            </a:r>
            <a:r>
              <a:rPr lang="de-DE" sz="2400" b="1" dirty="0" err="1">
                <a:solidFill>
                  <a:srgbClr val="002060"/>
                </a:solidFill>
              </a:rPr>
              <a:t>Aufreinigungsprozess</a:t>
            </a:r>
            <a:r>
              <a:rPr lang="de-DE" sz="2400" b="1" dirty="0">
                <a:solidFill>
                  <a:srgbClr val="002060"/>
                </a:solidFill>
              </a:rPr>
              <a:t> unter Erhalt der aktiven Substanz (</a:t>
            </a:r>
            <a:r>
              <a:rPr lang="de-DE" sz="2400" b="1" dirty="0" err="1">
                <a:solidFill>
                  <a:srgbClr val="002060"/>
                </a:solidFill>
              </a:rPr>
              <a:t>mRNA</a:t>
            </a:r>
            <a:r>
              <a:rPr lang="de-DE" sz="2400" b="1" dirty="0">
                <a:solidFill>
                  <a:srgbClr val="002060"/>
                </a:solidFill>
              </a:rPr>
              <a:t>) abgereichert. </a:t>
            </a:r>
          </a:p>
          <a:p>
            <a:endParaRPr lang="de-DE" sz="2400" b="1" i="0" dirty="0">
              <a:effectLst/>
              <a:latin typeface="var(--font_family_headings, var(--font_family_headings_preset, 'SF Compact Display', -apple-system, BlinkMacSystemFont, 'Segoe UI', Roboto, Helvetica, Arial, sans-serif, 'Apple Color Emoji', 'Segoe UI Emoji', 'Segoe UI Symbol'))"/>
            </a:endParaRPr>
          </a:p>
          <a:p>
            <a:r>
              <a:rPr lang="de-DE" sz="2400" dirty="0">
                <a:latin typeface="var(--font_family_headings, var(--font_family_headings_preset, 'SF Compact Display', -apple-system, BlinkMacSystemFont, 'Segoe UI', Roboto, Helvetica, Arial, sans-serif, 'Apple Color Emoji', 'Segoe UI Emoji', 'Segoe UI Symbol'))"/>
              </a:rPr>
              <a:t>Wessen Wissensstand?</a:t>
            </a:r>
          </a:p>
          <a:p>
            <a:r>
              <a:rPr lang="de-DE" sz="2400" i="0" dirty="0">
                <a:effectLst/>
                <a:latin typeface="var(--font_family_headings, var(--font_family_headings_preset, 'SF Compact Display', -apple-system, BlinkMacSystemFont, 'Segoe UI', Roboto, Helvetica, Arial, sans-serif, 'Apple Color Emoji', 'Segoe UI Emoji', 'Segoe UI Symbol'))"/>
              </a:rPr>
              <a:t>Angeblich?</a:t>
            </a:r>
          </a:p>
        </p:txBody>
      </p:sp>
    </p:spTree>
    <p:extLst>
      <p:ext uri="{BB962C8B-B14F-4D97-AF65-F5344CB8AC3E}">
        <p14:creationId xmlns:p14="http://schemas.microsoft.com/office/powerpoint/2010/main" val="28174385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s://substackcdn.com/image/fetch/w_1456,c_limit,f_auto,q_auto:good,fl_progressive:steep/https%3A%2F%2Fsubstack-post-media.s3.amazonaws.com%2Fpublic%2Fimages%2F51324508-dc0e-4cf6-8a04-9f115d8da22f_945x177.png">
            <a:extLst>
              <a:ext uri="{FF2B5EF4-FFF2-40B4-BE49-F238E27FC236}">
                <a16:creationId xmlns:a16="http://schemas.microsoft.com/office/drawing/2014/main" id="{0C5F7A26-0D57-4F51-946B-9F523E3510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9006" y="1653882"/>
            <a:ext cx="9001125" cy="1685925"/>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a:extLst>
              <a:ext uri="{FF2B5EF4-FFF2-40B4-BE49-F238E27FC236}">
                <a16:creationId xmlns:a16="http://schemas.microsoft.com/office/drawing/2014/main" id="{83A457F5-C552-4EDF-B6A0-56CA8FB09497}"/>
              </a:ext>
            </a:extLst>
          </p:cNvPr>
          <p:cNvSpPr/>
          <p:nvPr/>
        </p:nvSpPr>
        <p:spPr>
          <a:xfrm>
            <a:off x="1409006" y="3339807"/>
            <a:ext cx="8702660" cy="646331"/>
          </a:xfrm>
          <a:prstGeom prst="rect">
            <a:avLst/>
          </a:prstGeom>
        </p:spPr>
        <p:txBody>
          <a:bodyPr wrap="square">
            <a:spAutoFit/>
          </a:bodyPr>
          <a:lstStyle/>
          <a:p>
            <a:r>
              <a:rPr lang="de-DE" b="0" i="1" dirty="0">
                <a:solidFill>
                  <a:srgbClr val="404040"/>
                </a:solidFill>
                <a:effectLst/>
                <a:latin typeface="Spectral"/>
              </a:rPr>
              <a:t>„Die </a:t>
            </a:r>
            <a:r>
              <a:rPr lang="de-DE" b="0" i="1" dirty="0" err="1">
                <a:solidFill>
                  <a:srgbClr val="404040"/>
                </a:solidFill>
                <a:effectLst/>
                <a:latin typeface="Spectral"/>
              </a:rPr>
              <a:t>intramuskuleäre</a:t>
            </a:r>
            <a:r>
              <a:rPr lang="de-DE" b="0" i="1" dirty="0">
                <a:solidFill>
                  <a:srgbClr val="404040"/>
                </a:solidFill>
                <a:effectLst/>
                <a:latin typeface="Spectral"/>
              </a:rPr>
              <a:t> Inokulation von DNA führt zu einer recht effizienten, spontanen Aufnahme der DNA durch </a:t>
            </a:r>
            <a:r>
              <a:rPr lang="de-DE" b="0" i="1" dirty="0" err="1">
                <a:solidFill>
                  <a:srgbClr val="404040"/>
                </a:solidFill>
                <a:effectLst/>
                <a:latin typeface="Spectral"/>
              </a:rPr>
              <a:t>Myozyten</a:t>
            </a:r>
            <a:r>
              <a:rPr lang="de-DE" b="0" i="1" dirty="0">
                <a:solidFill>
                  <a:srgbClr val="404040"/>
                </a:solidFill>
                <a:effectLst/>
                <a:latin typeface="Spectral"/>
              </a:rPr>
              <a:t> (Muskelzellen), die dann das kodierte Gen exprimieren.“</a:t>
            </a:r>
            <a:endParaRPr lang="de-DE" dirty="0"/>
          </a:p>
        </p:txBody>
      </p:sp>
    </p:spTree>
    <p:extLst>
      <p:ext uri="{BB962C8B-B14F-4D97-AF65-F5344CB8AC3E}">
        <p14:creationId xmlns:p14="http://schemas.microsoft.com/office/powerpoint/2010/main" val="41457744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substackcdn.com/image/fetch/w_1456,c_limit,f_auto,q_auto:good,fl_progressive:steep/https%3A%2F%2Fsubstack-post-media.s3.amazonaws.com%2Fpublic%2Fimages%2F7d19e23a-067f-4e59-ac8f-3a3e5629427a_945x460.png">
            <a:extLst>
              <a:ext uri="{FF2B5EF4-FFF2-40B4-BE49-F238E27FC236}">
                <a16:creationId xmlns:a16="http://schemas.microsoft.com/office/drawing/2014/main" id="{57171F3D-7BE6-44D7-95CB-484DC53DFC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910" y="270584"/>
            <a:ext cx="9001125" cy="4381500"/>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a:extLst>
              <a:ext uri="{FF2B5EF4-FFF2-40B4-BE49-F238E27FC236}">
                <a16:creationId xmlns:a16="http://schemas.microsoft.com/office/drawing/2014/main" id="{049288E5-E8E2-4E03-9729-F715C1BB1BE0}"/>
              </a:ext>
            </a:extLst>
          </p:cNvPr>
          <p:cNvSpPr/>
          <p:nvPr/>
        </p:nvSpPr>
        <p:spPr>
          <a:xfrm>
            <a:off x="358065" y="4947017"/>
            <a:ext cx="11058618" cy="1200329"/>
          </a:xfrm>
          <a:prstGeom prst="rect">
            <a:avLst/>
          </a:prstGeom>
        </p:spPr>
        <p:txBody>
          <a:bodyPr wrap="square">
            <a:spAutoFit/>
          </a:bodyPr>
          <a:lstStyle/>
          <a:p>
            <a:r>
              <a:rPr lang="de-DE" b="0" i="1" dirty="0">
                <a:solidFill>
                  <a:srgbClr val="404040"/>
                </a:solidFill>
                <a:effectLst/>
                <a:latin typeface="Spectral"/>
              </a:rPr>
              <a:t>„Da ein Teil der injizierten DNA in den Blutkreislauf aufgenommen werden und zur Transfektion von Leberzellen führen kann, werden Antigenverarbeitung und -präsentation möglicherweise auch von professionellen APCs in der Leber, in Lymphknoten und in anderen Organen durchgeführt. Die übertragenen Gene werden in den transfizierten Körperzellen exprimiert und auf dem herkömmlichen Weg über den MHC-I-Komplex präsentiert.“</a:t>
            </a:r>
            <a:endParaRPr lang="de-DE" dirty="0"/>
          </a:p>
        </p:txBody>
      </p:sp>
    </p:spTree>
    <p:extLst>
      <p:ext uri="{BB962C8B-B14F-4D97-AF65-F5344CB8AC3E}">
        <p14:creationId xmlns:p14="http://schemas.microsoft.com/office/powerpoint/2010/main" val="13663460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s://substackcdn.com/image/fetch/w_1456,c_limit,f_auto,q_auto:good,fl_progressive:steep/https%3A%2F%2Fsubstack-post-media.s3.amazonaws.com%2Fpublic%2Fimages%2F0340d014-7b34-4db3-a69d-8042a003b564_945x239.png">
            <a:extLst>
              <a:ext uri="{FF2B5EF4-FFF2-40B4-BE49-F238E27FC236}">
                <a16:creationId xmlns:a16="http://schemas.microsoft.com/office/drawing/2014/main" id="{58D44FFD-1FF0-4723-9758-D030AB12C9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0433" y="790436"/>
            <a:ext cx="9001125" cy="2276475"/>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a:extLst>
              <a:ext uri="{FF2B5EF4-FFF2-40B4-BE49-F238E27FC236}">
                <a16:creationId xmlns:a16="http://schemas.microsoft.com/office/drawing/2014/main" id="{C9E1E6C7-0E32-4AAD-A187-7D01B61C176D}"/>
              </a:ext>
            </a:extLst>
          </p:cNvPr>
          <p:cNvSpPr/>
          <p:nvPr/>
        </p:nvSpPr>
        <p:spPr>
          <a:xfrm>
            <a:off x="1467774" y="3379849"/>
            <a:ext cx="8693783" cy="646331"/>
          </a:xfrm>
          <a:prstGeom prst="rect">
            <a:avLst/>
          </a:prstGeom>
        </p:spPr>
        <p:txBody>
          <a:bodyPr wrap="square">
            <a:spAutoFit/>
          </a:bodyPr>
          <a:lstStyle/>
          <a:p>
            <a:r>
              <a:rPr lang="de-DE" b="0" i="1" dirty="0">
                <a:solidFill>
                  <a:srgbClr val="404040"/>
                </a:solidFill>
                <a:effectLst/>
                <a:latin typeface="Spectral"/>
              </a:rPr>
              <a:t>„Die DNA-Impfung führt zu einer Antigenexpression und -präsentation durch somatische Zellen in vivo.“</a:t>
            </a:r>
            <a:endParaRPr lang="de-DE" dirty="0"/>
          </a:p>
        </p:txBody>
      </p:sp>
    </p:spTree>
    <p:extLst>
      <p:ext uri="{BB962C8B-B14F-4D97-AF65-F5344CB8AC3E}">
        <p14:creationId xmlns:p14="http://schemas.microsoft.com/office/powerpoint/2010/main" val="22109740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s://substackcdn.com/image/fetch/w_1456,c_limit,f_auto,q_auto:good,fl_progressive:steep/https%3A%2F%2Fsubstack-post-media.s3.amazonaws.com%2Fpublic%2Fimages%2Ffe945664-0600-402b-8113-af58bdf373dd_945x645.png">
            <a:extLst>
              <a:ext uri="{FF2B5EF4-FFF2-40B4-BE49-F238E27FC236}">
                <a16:creationId xmlns:a16="http://schemas.microsoft.com/office/drawing/2014/main" id="{E0A039B1-2EA6-448A-A8DB-D9C031A3DC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363" y="277288"/>
            <a:ext cx="9001125" cy="6143625"/>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a:extLst>
              <a:ext uri="{FF2B5EF4-FFF2-40B4-BE49-F238E27FC236}">
                <a16:creationId xmlns:a16="http://schemas.microsoft.com/office/drawing/2014/main" id="{2AD19BA8-6989-482F-88D7-69F8E97AF8A8}"/>
              </a:ext>
            </a:extLst>
          </p:cNvPr>
          <p:cNvSpPr/>
          <p:nvPr/>
        </p:nvSpPr>
        <p:spPr>
          <a:xfrm>
            <a:off x="708856" y="6396046"/>
            <a:ext cx="5181355" cy="369332"/>
          </a:xfrm>
          <a:prstGeom prst="rect">
            <a:avLst/>
          </a:prstGeom>
        </p:spPr>
        <p:txBody>
          <a:bodyPr wrap="none">
            <a:spAutoFit/>
          </a:bodyPr>
          <a:lstStyle/>
          <a:p>
            <a:r>
              <a:rPr lang="de-DE" b="0" i="0" dirty="0">
                <a:solidFill>
                  <a:srgbClr val="404040"/>
                </a:solidFill>
                <a:effectLst/>
                <a:latin typeface="Spectral"/>
              </a:rPr>
              <a:t>(</a:t>
            </a:r>
            <a:r>
              <a:rPr lang="de-DE" b="0" i="0" u="sng" dirty="0">
                <a:effectLst/>
                <a:latin typeface="Spectral"/>
                <a:hlinkClick r:id="rId3"/>
              </a:rPr>
              <a:t>https://doi.org/10.1002/0471266949.bmc073.pub3</a:t>
            </a:r>
            <a:r>
              <a:rPr lang="de-DE" b="0" i="0" dirty="0">
                <a:solidFill>
                  <a:srgbClr val="404040"/>
                </a:solidFill>
                <a:effectLst/>
                <a:latin typeface="Spectral"/>
              </a:rPr>
              <a:t>)</a:t>
            </a:r>
            <a:endParaRPr lang="de-DE" dirty="0"/>
          </a:p>
        </p:txBody>
      </p:sp>
    </p:spTree>
    <p:extLst>
      <p:ext uri="{BB962C8B-B14F-4D97-AF65-F5344CB8AC3E}">
        <p14:creationId xmlns:p14="http://schemas.microsoft.com/office/powerpoint/2010/main" val="37203694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5737BA60-B258-4FFF-AD84-7A15A578FA3F}"/>
              </a:ext>
            </a:extLst>
          </p:cNvPr>
          <p:cNvPicPr>
            <a:picLocks noChangeAspect="1"/>
          </p:cNvPicPr>
          <p:nvPr/>
        </p:nvPicPr>
        <p:blipFill>
          <a:blip r:embed="rId2"/>
          <a:stretch>
            <a:fillRect/>
          </a:stretch>
        </p:blipFill>
        <p:spPr>
          <a:xfrm>
            <a:off x="66756" y="0"/>
            <a:ext cx="5950651" cy="6858000"/>
          </a:xfrm>
          <a:prstGeom prst="rect">
            <a:avLst/>
          </a:prstGeom>
        </p:spPr>
      </p:pic>
      <p:sp>
        <p:nvSpPr>
          <p:cNvPr id="4" name="Rechteck 3">
            <a:extLst>
              <a:ext uri="{FF2B5EF4-FFF2-40B4-BE49-F238E27FC236}">
                <a16:creationId xmlns:a16="http://schemas.microsoft.com/office/drawing/2014/main" id="{FD669FC5-F1A8-4E3C-961A-E57E2793494F}"/>
              </a:ext>
            </a:extLst>
          </p:cNvPr>
          <p:cNvSpPr/>
          <p:nvPr/>
        </p:nvSpPr>
        <p:spPr>
          <a:xfrm>
            <a:off x="6017407" y="241890"/>
            <a:ext cx="6096000" cy="1200329"/>
          </a:xfrm>
          <a:prstGeom prst="rect">
            <a:avLst/>
          </a:prstGeom>
        </p:spPr>
        <p:txBody>
          <a:bodyPr>
            <a:spAutoFit/>
          </a:bodyPr>
          <a:lstStyle/>
          <a:p>
            <a:r>
              <a:rPr lang="de-DE" dirty="0">
                <a:hlinkClick r:id="rId3"/>
              </a:rPr>
              <a:t>https://www.europeanpharmaceuticalreview.com/news/160968/zycov-d-becomes-worlds-first-plasmid-dna-vaccine-for-covid-19/</a:t>
            </a:r>
            <a:endParaRPr lang="de-DE" dirty="0"/>
          </a:p>
          <a:p>
            <a:endParaRPr lang="de-DE" dirty="0"/>
          </a:p>
        </p:txBody>
      </p:sp>
    </p:spTree>
    <p:extLst>
      <p:ext uri="{BB962C8B-B14F-4D97-AF65-F5344CB8AC3E}">
        <p14:creationId xmlns:p14="http://schemas.microsoft.com/office/powerpoint/2010/main" val="31932929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E1C6F7F0-E32E-45C7-AA24-33DE9A4A9707}"/>
              </a:ext>
            </a:extLst>
          </p:cNvPr>
          <p:cNvPicPr>
            <a:picLocks noChangeAspect="1"/>
          </p:cNvPicPr>
          <p:nvPr/>
        </p:nvPicPr>
        <p:blipFill>
          <a:blip r:embed="rId2"/>
          <a:stretch>
            <a:fillRect/>
          </a:stretch>
        </p:blipFill>
        <p:spPr>
          <a:xfrm>
            <a:off x="313678" y="0"/>
            <a:ext cx="8309094" cy="6858000"/>
          </a:xfrm>
          <a:prstGeom prst="rect">
            <a:avLst/>
          </a:prstGeom>
        </p:spPr>
      </p:pic>
      <p:sp>
        <p:nvSpPr>
          <p:cNvPr id="3" name="Rechteck 2">
            <a:extLst>
              <a:ext uri="{FF2B5EF4-FFF2-40B4-BE49-F238E27FC236}">
                <a16:creationId xmlns:a16="http://schemas.microsoft.com/office/drawing/2014/main" id="{66374212-F75A-4D09-96EE-6581EE55F567}"/>
              </a:ext>
            </a:extLst>
          </p:cNvPr>
          <p:cNvSpPr/>
          <p:nvPr/>
        </p:nvSpPr>
        <p:spPr>
          <a:xfrm>
            <a:off x="3053918" y="3887070"/>
            <a:ext cx="8824404" cy="369332"/>
          </a:xfrm>
          <a:prstGeom prst="rect">
            <a:avLst/>
          </a:prstGeom>
        </p:spPr>
        <p:txBody>
          <a:bodyPr wrap="square">
            <a:spAutoFit/>
          </a:bodyPr>
          <a:lstStyle/>
          <a:p>
            <a:r>
              <a:rPr lang="de-DE" b="0" i="0" u="sng" dirty="0">
                <a:solidFill>
                  <a:srgbClr val="404040"/>
                </a:solidFill>
                <a:effectLst/>
                <a:latin typeface="Spectral"/>
                <a:hlinkClick r:id="rId3"/>
              </a:rPr>
              <a:t>https://www.sciencedirect.com/science/article/abs/pii/S016836590900858X?via%3Dihub</a:t>
            </a:r>
            <a:endParaRPr lang="de-DE" b="0" i="0" dirty="0">
              <a:solidFill>
                <a:srgbClr val="404040"/>
              </a:solidFill>
              <a:effectLst/>
              <a:latin typeface="Spectral"/>
            </a:endParaRPr>
          </a:p>
        </p:txBody>
      </p:sp>
    </p:spTree>
    <p:extLst>
      <p:ext uri="{BB962C8B-B14F-4D97-AF65-F5344CB8AC3E}">
        <p14:creationId xmlns:p14="http://schemas.microsoft.com/office/powerpoint/2010/main" val="15959955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s://substackcdn.com/image/fetch/w_1456,c_limit,f_auto,q_auto:good,fl_progressive:steep/https%3A%2F%2Fsubstack-post-media.s3.amazonaws.com%2Fpublic%2Fimages%2F5c293027-4e5b-4f78-a7ba-5631b13c48f7_895x727.png">
            <a:extLst>
              <a:ext uri="{FF2B5EF4-FFF2-40B4-BE49-F238E27FC236}">
                <a16:creationId xmlns:a16="http://schemas.microsoft.com/office/drawing/2014/main" id="{437C02EE-4A21-4225-B694-C462A5F784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49" y="277427"/>
            <a:ext cx="4696556" cy="3815179"/>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a:extLst>
              <a:ext uri="{FF2B5EF4-FFF2-40B4-BE49-F238E27FC236}">
                <a16:creationId xmlns:a16="http://schemas.microsoft.com/office/drawing/2014/main" id="{114AAD73-7CD9-452A-B193-56B146398B46}"/>
              </a:ext>
            </a:extLst>
          </p:cNvPr>
          <p:cNvSpPr/>
          <p:nvPr/>
        </p:nvSpPr>
        <p:spPr>
          <a:xfrm>
            <a:off x="4778105" y="168455"/>
            <a:ext cx="7251138" cy="6186309"/>
          </a:xfrm>
          <a:prstGeom prst="rect">
            <a:avLst/>
          </a:prstGeom>
        </p:spPr>
        <p:txBody>
          <a:bodyPr wrap="square">
            <a:spAutoFit/>
          </a:bodyPr>
          <a:lstStyle/>
          <a:p>
            <a:r>
              <a:rPr lang="de-DE" b="0" i="1" dirty="0">
                <a:solidFill>
                  <a:srgbClr val="404040"/>
                </a:solidFill>
                <a:effectLst/>
                <a:latin typeface="Spectral"/>
              </a:rPr>
              <a:t>„Im Allgemeinen werden Komplexe aus exogenen DNAs und einem kationischen Polymer oder kationischen Lipid, die üblicherweise als nichtvirale Vektoren verwendet werden, durch Endozytose in die Zielzellen internalisiert. Dann läuft spontan ein sequenzieller Prozess ab, bei dem die Endosomen verlassen werden, die Komplexe dissoziieren und die nackten DNAs in das Zytoplasma diffundieren, </a:t>
            </a:r>
            <a:r>
              <a:rPr lang="de-DE" b="1" i="1" dirty="0">
                <a:solidFill>
                  <a:srgbClr val="404040"/>
                </a:solidFill>
                <a:effectLst/>
                <a:latin typeface="Spectral"/>
              </a:rPr>
              <a:t>um den Zellkern zu erreichen</a:t>
            </a:r>
            <a:r>
              <a:rPr lang="de-DE" b="0" i="1" dirty="0">
                <a:solidFill>
                  <a:srgbClr val="404040"/>
                </a:solidFill>
                <a:effectLst/>
                <a:latin typeface="Spectral"/>
              </a:rPr>
              <a:t>. Andererseits werden physikalische Verfahren wie die Mikroinjektion  und die Elektroporation angewandt, um nackte DNAs direkt durch die Plasmamembran in das Zytoplasma einzubringen. </a:t>
            </a:r>
            <a:r>
              <a:rPr lang="de-DE" b="1" i="1" dirty="0">
                <a:solidFill>
                  <a:srgbClr val="404040"/>
                </a:solidFill>
                <a:effectLst/>
                <a:latin typeface="Spectral"/>
              </a:rPr>
              <a:t>Einige nackte DNAs diffundieren im Zytoplasma in den Zellkern</a:t>
            </a:r>
            <a:r>
              <a:rPr lang="de-DE" b="0" i="1" dirty="0">
                <a:solidFill>
                  <a:srgbClr val="404040"/>
                </a:solidFill>
                <a:effectLst/>
                <a:latin typeface="Spectral"/>
              </a:rPr>
              <a:t>. Die Diffusion exogener DNAs im Zytoplasma ist im Vergleich zu der in Lösung relativ langsam und große DNAs können die Kernmembran nur schwer passieren. Unter diesen Bedingungen im Zytoplasma wird die Existenz eines Nuklease-Abbaus im Zytoplasma </a:t>
            </a:r>
            <a:r>
              <a:rPr lang="de-DE" b="1" i="1" dirty="0">
                <a:solidFill>
                  <a:srgbClr val="404040"/>
                </a:solidFill>
                <a:effectLst/>
                <a:latin typeface="Spectral"/>
              </a:rPr>
              <a:t>vermutet</a:t>
            </a:r>
            <a:r>
              <a:rPr lang="de-DE" b="0" i="1" dirty="0">
                <a:solidFill>
                  <a:srgbClr val="404040"/>
                </a:solidFill>
                <a:effectLst/>
                <a:latin typeface="Spectral"/>
              </a:rPr>
              <a:t>. Es wird </a:t>
            </a:r>
            <a:r>
              <a:rPr lang="de-DE" b="1" i="1" dirty="0">
                <a:solidFill>
                  <a:srgbClr val="404040"/>
                </a:solidFill>
                <a:effectLst/>
                <a:latin typeface="Spectral"/>
              </a:rPr>
              <a:t>vermutet</a:t>
            </a:r>
            <a:r>
              <a:rPr lang="de-DE" b="0" i="1" dirty="0">
                <a:solidFill>
                  <a:srgbClr val="404040"/>
                </a:solidFill>
                <a:effectLst/>
                <a:latin typeface="Spectral"/>
              </a:rPr>
              <a:t>, dass die Translokation und die Aufnahme der transfizierten DNA in den Zellkern mit dem Abbau durch zytoplasmatische Nukleasen konkurrieren. Daher ist es wichtig, das zytoplasmatische Verhalten nackter exogener DNAs zu untersuchen, um eine effiziente Genübertragung und -expression zu erreichen. Der zytoplasmatische Abbau nackter DNAs kann als Barriere für eine effiziente Genübertragung fungieren. </a:t>
            </a:r>
            <a:r>
              <a:rPr lang="de-DE" b="1" i="1" dirty="0">
                <a:solidFill>
                  <a:srgbClr val="404040"/>
                </a:solidFill>
                <a:effectLst/>
                <a:latin typeface="Spectral"/>
              </a:rPr>
              <a:t>Über den Abbaumechanismus ist jedoch wenig bekannt, da es schwierig ist, den Abbauprozess exogener DNA in lebenden Zellen zu charakterisieren.“</a:t>
            </a:r>
            <a:endParaRPr lang="de-DE" b="0" i="0" dirty="0">
              <a:solidFill>
                <a:srgbClr val="404040"/>
              </a:solidFill>
              <a:effectLst/>
              <a:latin typeface="Spectral"/>
            </a:endParaRPr>
          </a:p>
        </p:txBody>
      </p:sp>
    </p:spTree>
    <p:extLst>
      <p:ext uri="{BB962C8B-B14F-4D97-AF65-F5344CB8AC3E}">
        <p14:creationId xmlns:p14="http://schemas.microsoft.com/office/powerpoint/2010/main" val="19376259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s://substackcdn.com/image/fetch/w_1456,c_limit,f_auto,q_auto:good,fl_progressive:steep/https%3A%2F%2Fsubstack-post-media.s3.amazonaws.com%2Fpublic%2Fimages%2Ffffd5729-ddfe-4183-b317-dcb51310239e_945x157.png">
            <a:extLst>
              <a:ext uri="{FF2B5EF4-FFF2-40B4-BE49-F238E27FC236}">
                <a16:creationId xmlns:a16="http://schemas.microsoft.com/office/drawing/2014/main" id="{C6371B47-140C-4A72-839C-E1C233140A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714" y="426360"/>
            <a:ext cx="9001125" cy="1495425"/>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a:extLst>
              <a:ext uri="{FF2B5EF4-FFF2-40B4-BE49-F238E27FC236}">
                <a16:creationId xmlns:a16="http://schemas.microsoft.com/office/drawing/2014/main" id="{C442085E-3CDD-4CD9-AEBD-B2AE8BA90FBA}"/>
              </a:ext>
            </a:extLst>
          </p:cNvPr>
          <p:cNvSpPr/>
          <p:nvPr/>
        </p:nvSpPr>
        <p:spPr>
          <a:xfrm>
            <a:off x="1148178" y="2033388"/>
            <a:ext cx="9123285" cy="1200329"/>
          </a:xfrm>
          <a:prstGeom prst="rect">
            <a:avLst/>
          </a:prstGeom>
        </p:spPr>
        <p:txBody>
          <a:bodyPr wrap="square">
            <a:spAutoFit/>
          </a:bodyPr>
          <a:lstStyle/>
          <a:p>
            <a:r>
              <a:rPr lang="de-DE" b="0" i="1" dirty="0">
                <a:solidFill>
                  <a:srgbClr val="404040"/>
                </a:solidFill>
                <a:effectLst/>
                <a:latin typeface="Spectral"/>
              </a:rPr>
              <a:t>„Alle Formen der linearen DNA führten dazu, dass ein hoher Anteil der Zellen stabil transfiziert wurde - zwischen 10 und 20 % der ursprünglich transfizierten Zellen. Diese Ergebnisse zeigen, dass die Blockierung der Enden der linearen DNA nicht ausreicht, um die Integration zu verhindern.“</a:t>
            </a:r>
            <a:endParaRPr lang="de-DE" dirty="0"/>
          </a:p>
        </p:txBody>
      </p:sp>
      <p:pic>
        <p:nvPicPr>
          <p:cNvPr id="3" name="Grafik 2">
            <a:extLst>
              <a:ext uri="{FF2B5EF4-FFF2-40B4-BE49-F238E27FC236}">
                <a16:creationId xmlns:a16="http://schemas.microsoft.com/office/drawing/2014/main" id="{227BFDA6-BB8D-421B-9E36-5B5148007B97}"/>
              </a:ext>
            </a:extLst>
          </p:cNvPr>
          <p:cNvPicPr>
            <a:picLocks noChangeAspect="1"/>
          </p:cNvPicPr>
          <p:nvPr/>
        </p:nvPicPr>
        <p:blipFill>
          <a:blip r:embed="rId3"/>
          <a:stretch>
            <a:fillRect/>
          </a:stretch>
        </p:blipFill>
        <p:spPr>
          <a:xfrm>
            <a:off x="1148178" y="3429000"/>
            <a:ext cx="5493956" cy="3328032"/>
          </a:xfrm>
          <a:prstGeom prst="rect">
            <a:avLst/>
          </a:prstGeom>
        </p:spPr>
      </p:pic>
      <p:sp>
        <p:nvSpPr>
          <p:cNvPr id="5" name="Rechteck 4">
            <a:extLst>
              <a:ext uri="{FF2B5EF4-FFF2-40B4-BE49-F238E27FC236}">
                <a16:creationId xmlns:a16="http://schemas.microsoft.com/office/drawing/2014/main" id="{88D6F4E3-966B-4C26-90E4-905ED3EA265C}"/>
              </a:ext>
            </a:extLst>
          </p:cNvPr>
          <p:cNvSpPr/>
          <p:nvPr/>
        </p:nvSpPr>
        <p:spPr>
          <a:xfrm>
            <a:off x="6096000" y="5987534"/>
            <a:ext cx="5368906" cy="369332"/>
          </a:xfrm>
          <a:prstGeom prst="rect">
            <a:avLst/>
          </a:prstGeom>
        </p:spPr>
        <p:txBody>
          <a:bodyPr wrap="none">
            <a:spAutoFit/>
          </a:bodyPr>
          <a:lstStyle/>
          <a:p>
            <a:r>
              <a:rPr lang="de-DE" dirty="0">
                <a:hlinkClick r:id="rId4"/>
              </a:rPr>
              <a:t>https://www.nature.com/articles/s41598-023-33862-0</a:t>
            </a:r>
            <a:r>
              <a:rPr lang="de-DE" dirty="0"/>
              <a:t> </a:t>
            </a:r>
          </a:p>
        </p:txBody>
      </p:sp>
    </p:spTree>
    <p:extLst>
      <p:ext uri="{BB962C8B-B14F-4D97-AF65-F5344CB8AC3E}">
        <p14:creationId xmlns:p14="http://schemas.microsoft.com/office/powerpoint/2010/main" val="39669642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s://substackcdn.com/image/fetch/w_1456,c_limit,f_auto,q_auto:good,fl_progressive:steep/https%3A%2F%2Fsubstack-post-media.s3.amazonaws.com%2Fpublic%2Fimages%2Ffec43a69-b0c1-4a99-9ab3-ef472b5bc03e_945x473.png">
            <a:extLst>
              <a:ext uri="{FF2B5EF4-FFF2-40B4-BE49-F238E27FC236}">
                <a16:creationId xmlns:a16="http://schemas.microsoft.com/office/drawing/2014/main" id="{A8FCB9D0-29FD-4FF5-8C8C-03D60FBA30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969" y="75507"/>
            <a:ext cx="9001125" cy="4505325"/>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a:extLst>
              <a:ext uri="{FF2B5EF4-FFF2-40B4-BE49-F238E27FC236}">
                <a16:creationId xmlns:a16="http://schemas.microsoft.com/office/drawing/2014/main" id="{A52B53C1-694A-4972-A6C1-7A0CF5F629B1}"/>
              </a:ext>
            </a:extLst>
          </p:cNvPr>
          <p:cNvSpPr/>
          <p:nvPr/>
        </p:nvSpPr>
        <p:spPr>
          <a:xfrm>
            <a:off x="390825" y="4839866"/>
            <a:ext cx="11410349" cy="1754326"/>
          </a:xfrm>
          <a:prstGeom prst="rect">
            <a:avLst/>
          </a:prstGeom>
        </p:spPr>
        <p:txBody>
          <a:bodyPr wrap="square">
            <a:spAutoFit/>
          </a:bodyPr>
          <a:lstStyle/>
          <a:p>
            <a:r>
              <a:rPr lang="de-DE" b="0" i="0" dirty="0">
                <a:solidFill>
                  <a:srgbClr val="404040"/>
                </a:solidFill>
                <a:effectLst/>
                <a:latin typeface="Spectral"/>
              </a:rPr>
              <a:t> „</a:t>
            </a:r>
            <a:r>
              <a:rPr lang="de-DE" b="0" i="1" dirty="0">
                <a:solidFill>
                  <a:srgbClr val="404040"/>
                </a:solidFill>
                <a:effectLst/>
                <a:latin typeface="Spectral"/>
              </a:rPr>
              <a:t>Obwohl zirkuläre DNA für die transiente Transfektion bevorzugt wird, sind lineare DNA-Vektoren für die Durchführung stabiler Transfektionen effizienter. Dies liegt an der besseren Fähigkeit der linearen DNA, sich in das Wirtsgenom zu integrieren. Obwohl lineare DNA von den Zellen weniger effizient aufgenommen wird, ist lineare DNA mit freien Enden rekombinanter und wird mit größerer Wahrscheinlichkeit in das Wirtschromosom integriert, um stabile Transformanten zu erzeugen.“  </a:t>
            </a:r>
            <a:r>
              <a:rPr lang="de-DE" b="0" i="0" u="sng" dirty="0">
                <a:effectLst/>
                <a:latin typeface="Spectral"/>
                <a:hlinkClick r:id="rId3"/>
              </a:rPr>
              <a:t>https://thermofisher.com/au/en/home/references/gibco-cell-culture-basics/transfection-basics/applications/plasmid-transfection.html</a:t>
            </a:r>
            <a:endParaRPr lang="de-DE" dirty="0"/>
          </a:p>
        </p:txBody>
      </p:sp>
    </p:spTree>
    <p:extLst>
      <p:ext uri="{BB962C8B-B14F-4D97-AF65-F5344CB8AC3E}">
        <p14:creationId xmlns:p14="http://schemas.microsoft.com/office/powerpoint/2010/main" val="39160841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5BBEED0B-8F77-4FA8-BE8B-796D14C35914}"/>
              </a:ext>
            </a:extLst>
          </p:cNvPr>
          <p:cNvPicPr>
            <a:picLocks noChangeAspect="1"/>
          </p:cNvPicPr>
          <p:nvPr/>
        </p:nvPicPr>
        <p:blipFill>
          <a:blip r:embed="rId2"/>
          <a:stretch>
            <a:fillRect/>
          </a:stretch>
        </p:blipFill>
        <p:spPr>
          <a:xfrm>
            <a:off x="150780" y="3940935"/>
            <a:ext cx="5950039" cy="2917065"/>
          </a:xfrm>
          <a:prstGeom prst="rect">
            <a:avLst/>
          </a:prstGeom>
        </p:spPr>
      </p:pic>
      <p:sp>
        <p:nvSpPr>
          <p:cNvPr id="4" name="Rechteck 3">
            <a:extLst>
              <a:ext uri="{FF2B5EF4-FFF2-40B4-BE49-F238E27FC236}">
                <a16:creationId xmlns:a16="http://schemas.microsoft.com/office/drawing/2014/main" id="{CD8BCDD7-CF27-4EB9-A728-4BCA0F010236}"/>
              </a:ext>
            </a:extLst>
          </p:cNvPr>
          <p:cNvSpPr/>
          <p:nvPr/>
        </p:nvSpPr>
        <p:spPr>
          <a:xfrm>
            <a:off x="559051" y="1426229"/>
            <a:ext cx="3897540" cy="646331"/>
          </a:xfrm>
          <a:prstGeom prst="rect">
            <a:avLst/>
          </a:prstGeom>
        </p:spPr>
        <p:txBody>
          <a:bodyPr wrap="square">
            <a:spAutoFit/>
          </a:bodyPr>
          <a:lstStyle/>
          <a:p>
            <a:r>
              <a:rPr lang="de-DE" dirty="0">
                <a:hlinkClick r:id="rId3"/>
              </a:rPr>
              <a:t>https://www.jbc.org/article/S0021-9258(18)31087-1/fulltext</a:t>
            </a:r>
            <a:r>
              <a:rPr lang="de-DE" dirty="0"/>
              <a:t> </a:t>
            </a:r>
          </a:p>
        </p:txBody>
      </p:sp>
      <p:pic>
        <p:nvPicPr>
          <p:cNvPr id="5" name="Grafik 4">
            <a:extLst>
              <a:ext uri="{FF2B5EF4-FFF2-40B4-BE49-F238E27FC236}">
                <a16:creationId xmlns:a16="http://schemas.microsoft.com/office/drawing/2014/main" id="{F6D0D826-D744-4589-8940-2B861D597441}"/>
              </a:ext>
            </a:extLst>
          </p:cNvPr>
          <p:cNvPicPr>
            <a:picLocks noChangeAspect="1"/>
          </p:cNvPicPr>
          <p:nvPr/>
        </p:nvPicPr>
        <p:blipFill>
          <a:blip r:embed="rId4"/>
          <a:stretch>
            <a:fillRect/>
          </a:stretch>
        </p:blipFill>
        <p:spPr>
          <a:xfrm>
            <a:off x="5797843" y="204186"/>
            <a:ext cx="6317477" cy="4860524"/>
          </a:xfrm>
          <a:prstGeom prst="rect">
            <a:avLst/>
          </a:prstGeom>
        </p:spPr>
      </p:pic>
    </p:spTree>
    <p:extLst>
      <p:ext uri="{BB962C8B-B14F-4D97-AF65-F5344CB8AC3E}">
        <p14:creationId xmlns:p14="http://schemas.microsoft.com/office/powerpoint/2010/main" val="8322251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0D8FDA9D-CE1C-417E-96EF-47E3535836CF}"/>
              </a:ext>
            </a:extLst>
          </p:cNvPr>
          <p:cNvPicPr>
            <a:picLocks noChangeAspect="1"/>
          </p:cNvPicPr>
          <p:nvPr/>
        </p:nvPicPr>
        <p:blipFill>
          <a:blip r:embed="rId2"/>
          <a:stretch>
            <a:fillRect/>
          </a:stretch>
        </p:blipFill>
        <p:spPr>
          <a:xfrm>
            <a:off x="522118" y="0"/>
            <a:ext cx="10183145" cy="3491977"/>
          </a:xfrm>
          <a:prstGeom prst="rect">
            <a:avLst/>
          </a:prstGeom>
        </p:spPr>
      </p:pic>
      <p:sp>
        <p:nvSpPr>
          <p:cNvPr id="3" name="Rechteck 2">
            <a:extLst>
              <a:ext uri="{FF2B5EF4-FFF2-40B4-BE49-F238E27FC236}">
                <a16:creationId xmlns:a16="http://schemas.microsoft.com/office/drawing/2014/main" id="{8E51A54C-A2DF-4449-B057-974F0CC952A6}"/>
              </a:ext>
            </a:extLst>
          </p:cNvPr>
          <p:cNvSpPr/>
          <p:nvPr/>
        </p:nvSpPr>
        <p:spPr>
          <a:xfrm>
            <a:off x="739805" y="3283389"/>
            <a:ext cx="9540536" cy="646331"/>
          </a:xfrm>
          <a:prstGeom prst="rect">
            <a:avLst/>
          </a:prstGeom>
        </p:spPr>
        <p:txBody>
          <a:bodyPr wrap="square">
            <a:spAutoFit/>
          </a:bodyPr>
          <a:lstStyle/>
          <a:p>
            <a:r>
              <a:rPr lang="de-DE" dirty="0">
                <a:hlinkClick r:id="rId3"/>
              </a:rPr>
              <a:t>https://drbine.substack.com/p/die-ema-wei-dass-der-dnase-i-verdau</a:t>
            </a:r>
            <a:endParaRPr lang="de-DE" dirty="0"/>
          </a:p>
          <a:p>
            <a:endParaRPr lang="de-DE" dirty="0"/>
          </a:p>
        </p:txBody>
      </p:sp>
      <p:pic>
        <p:nvPicPr>
          <p:cNvPr id="6" name="Grafik 5">
            <a:extLst>
              <a:ext uri="{FF2B5EF4-FFF2-40B4-BE49-F238E27FC236}">
                <a16:creationId xmlns:a16="http://schemas.microsoft.com/office/drawing/2014/main" id="{2EE6033D-EA88-4EED-A646-C8F08A97CF9B}"/>
              </a:ext>
            </a:extLst>
          </p:cNvPr>
          <p:cNvPicPr>
            <a:picLocks noChangeAspect="1"/>
          </p:cNvPicPr>
          <p:nvPr/>
        </p:nvPicPr>
        <p:blipFill>
          <a:blip r:embed="rId4"/>
          <a:stretch>
            <a:fillRect/>
          </a:stretch>
        </p:blipFill>
        <p:spPr>
          <a:xfrm>
            <a:off x="739805" y="3782808"/>
            <a:ext cx="5998345" cy="2658608"/>
          </a:xfrm>
          <a:prstGeom prst="rect">
            <a:avLst/>
          </a:prstGeom>
        </p:spPr>
      </p:pic>
    </p:spTree>
    <p:extLst>
      <p:ext uri="{BB962C8B-B14F-4D97-AF65-F5344CB8AC3E}">
        <p14:creationId xmlns:p14="http://schemas.microsoft.com/office/powerpoint/2010/main" val="15216602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s://substackcdn.com/image/fetch/w_1456,c_limit,f_auto,q_auto:good,fl_progressive:steep/https%3A%2F%2Fsubstack-post-media.s3.amazonaws.com%2Fpublic%2Fimages%2Fdce04fd9-3bf9-4b3e-9c06-37efaa3d0660_945x286.png">
            <a:extLst>
              <a:ext uri="{FF2B5EF4-FFF2-40B4-BE49-F238E27FC236}">
                <a16:creationId xmlns:a16="http://schemas.microsoft.com/office/drawing/2014/main" id="{1F2F6A8D-2FA9-4E6E-933E-2D6880382B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320" y="704850"/>
            <a:ext cx="9001125" cy="2724150"/>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a:extLst>
              <a:ext uri="{FF2B5EF4-FFF2-40B4-BE49-F238E27FC236}">
                <a16:creationId xmlns:a16="http://schemas.microsoft.com/office/drawing/2014/main" id="{2D9352A0-E5A5-46BE-B1A3-9F533699DE0C}"/>
              </a:ext>
            </a:extLst>
          </p:cNvPr>
          <p:cNvSpPr/>
          <p:nvPr/>
        </p:nvSpPr>
        <p:spPr>
          <a:xfrm>
            <a:off x="677662" y="3700639"/>
            <a:ext cx="8572870" cy="646331"/>
          </a:xfrm>
          <a:prstGeom prst="rect">
            <a:avLst/>
          </a:prstGeom>
        </p:spPr>
        <p:txBody>
          <a:bodyPr wrap="square">
            <a:spAutoFit/>
          </a:bodyPr>
          <a:lstStyle/>
          <a:p>
            <a:r>
              <a:rPr lang="de-DE" b="0" i="1" dirty="0">
                <a:solidFill>
                  <a:srgbClr val="404040"/>
                </a:solidFill>
                <a:effectLst/>
                <a:latin typeface="Spectral"/>
              </a:rPr>
              <a:t>„DNA-Impfstoffe erreichen eine effiziente MHC I-Präsentation und die Auslösung einer zellulären Immunantwort.“</a:t>
            </a:r>
            <a:endParaRPr lang="de-DE" dirty="0"/>
          </a:p>
        </p:txBody>
      </p:sp>
    </p:spTree>
    <p:extLst>
      <p:ext uri="{BB962C8B-B14F-4D97-AF65-F5344CB8AC3E}">
        <p14:creationId xmlns:p14="http://schemas.microsoft.com/office/powerpoint/2010/main" val="35698409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ubstackcdn.com/image/fetch/w_1456,c_limit,f_auto,q_auto:good,fl_progressive:steep/https%3A%2F%2Fsubstack-post-media.s3.amazonaws.com%2Fpublic%2Fimages%2Fc1eb8614-2ab5-4cf5-899f-521bae024fc3_945x289.png">
            <a:extLst>
              <a:ext uri="{FF2B5EF4-FFF2-40B4-BE49-F238E27FC236}">
                <a16:creationId xmlns:a16="http://schemas.microsoft.com/office/drawing/2014/main" id="{F15A3888-5DA5-48A8-A817-6CBC3021F9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7986" y="676275"/>
            <a:ext cx="9001125" cy="2752725"/>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a:extLst>
              <a:ext uri="{FF2B5EF4-FFF2-40B4-BE49-F238E27FC236}">
                <a16:creationId xmlns:a16="http://schemas.microsoft.com/office/drawing/2014/main" id="{A0CFFF4F-F9EA-4576-AA7F-60A18F81F9C9}"/>
              </a:ext>
            </a:extLst>
          </p:cNvPr>
          <p:cNvSpPr/>
          <p:nvPr/>
        </p:nvSpPr>
        <p:spPr>
          <a:xfrm>
            <a:off x="1405631" y="3704182"/>
            <a:ext cx="8933480" cy="646331"/>
          </a:xfrm>
          <a:prstGeom prst="rect">
            <a:avLst/>
          </a:prstGeom>
        </p:spPr>
        <p:txBody>
          <a:bodyPr wrap="square">
            <a:spAutoFit/>
          </a:bodyPr>
          <a:lstStyle/>
          <a:p>
            <a:r>
              <a:rPr lang="de-DE" i="1" dirty="0">
                <a:solidFill>
                  <a:srgbClr val="404040"/>
                </a:solidFill>
                <a:latin typeface="Spectral"/>
              </a:rPr>
              <a:t>„starke Induktion der IFN-γ-Sekretion, wahrscheinlich aufgrund von </a:t>
            </a:r>
            <a:r>
              <a:rPr lang="de-DE" i="1" dirty="0" err="1">
                <a:solidFill>
                  <a:srgbClr val="404040"/>
                </a:solidFill>
                <a:latin typeface="Spectral"/>
              </a:rPr>
              <a:t>unmethylierten</a:t>
            </a:r>
            <a:r>
              <a:rPr lang="de-DE" i="1" dirty="0">
                <a:solidFill>
                  <a:srgbClr val="404040"/>
                </a:solidFill>
                <a:latin typeface="Spectral"/>
              </a:rPr>
              <a:t> </a:t>
            </a:r>
            <a:r>
              <a:rPr lang="de-DE" i="1" dirty="0" err="1">
                <a:solidFill>
                  <a:srgbClr val="404040"/>
                </a:solidFill>
                <a:latin typeface="Spectral"/>
              </a:rPr>
              <a:t>CpG-Nukleotidsequenzmotiven</a:t>
            </a:r>
            <a:r>
              <a:rPr lang="de-DE" i="1" dirty="0">
                <a:solidFill>
                  <a:srgbClr val="404040"/>
                </a:solidFill>
                <a:latin typeface="Spectral"/>
              </a:rPr>
              <a:t> in der bakteriellen Plasmid-DNA.“</a:t>
            </a:r>
            <a:endParaRPr lang="de-DE" dirty="0"/>
          </a:p>
        </p:txBody>
      </p:sp>
    </p:spTree>
    <p:extLst>
      <p:ext uri="{BB962C8B-B14F-4D97-AF65-F5344CB8AC3E}">
        <p14:creationId xmlns:p14="http://schemas.microsoft.com/office/powerpoint/2010/main" val="12159844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9DB1DA77-3137-4AC1-B14B-A40A3B5EF2A2}"/>
              </a:ext>
            </a:extLst>
          </p:cNvPr>
          <p:cNvPicPr>
            <a:picLocks noChangeAspect="1"/>
          </p:cNvPicPr>
          <p:nvPr/>
        </p:nvPicPr>
        <p:blipFill>
          <a:blip r:embed="rId2"/>
          <a:stretch>
            <a:fillRect/>
          </a:stretch>
        </p:blipFill>
        <p:spPr>
          <a:xfrm>
            <a:off x="613070" y="224567"/>
            <a:ext cx="8185632" cy="4374065"/>
          </a:xfrm>
          <a:prstGeom prst="rect">
            <a:avLst/>
          </a:prstGeom>
        </p:spPr>
      </p:pic>
      <p:sp>
        <p:nvSpPr>
          <p:cNvPr id="3" name="Rechteck 2">
            <a:extLst>
              <a:ext uri="{FF2B5EF4-FFF2-40B4-BE49-F238E27FC236}">
                <a16:creationId xmlns:a16="http://schemas.microsoft.com/office/drawing/2014/main" id="{0961B020-E485-44B9-99CD-8E503442705F}"/>
              </a:ext>
            </a:extLst>
          </p:cNvPr>
          <p:cNvSpPr/>
          <p:nvPr/>
        </p:nvSpPr>
        <p:spPr>
          <a:xfrm>
            <a:off x="837461" y="4867118"/>
            <a:ext cx="10916574" cy="1200329"/>
          </a:xfrm>
          <a:prstGeom prst="rect">
            <a:avLst/>
          </a:prstGeom>
        </p:spPr>
        <p:txBody>
          <a:bodyPr wrap="square">
            <a:spAutoFit/>
          </a:bodyPr>
          <a:lstStyle/>
          <a:p>
            <a:r>
              <a:rPr lang="de-DE" dirty="0" err="1"/>
              <a:t>CpG-Oligodeoxynukleotide</a:t>
            </a:r>
            <a:r>
              <a:rPr lang="de-DE" dirty="0"/>
              <a:t> (oder </a:t>
            </a:r>
            <a:r>
              <a:rPr lang="de-DE" dirty="0" err="1"/>
              <a:t>CpG</a:t>
            </a:r>
            <a:r>
              <a:rPr lang="de-DE" dirty="0"/>
              <a:t> ODN) sind kurze einzelsträngige synthetische DNA-Moleküle, die ein </a:t>
            </a:r>
            <a:r>
              <a:rPr lang="de-DE" dirty="0" err="1"/>
              <a:t>Cytosintriphosphat-Desoxynukleotid</a:t>
            </a:r>
            <a:r>
              <a:rPr lang="de-DE" dirty="0"/>
              <a:t> ("C") gefolgt von einem </a:t>
            </a:r>
            <a:r>
              <a:rPr lang="de-DE" dirty="0" err="1"/>
              <a:t>Guanintriphosphat-Desoxynukleotid</a:t>
            </a:r>
            <a:r>
              <a:rPr lang="de-DE" dirty="0"/>
              <a:t> ("G") enthalten. Das "p" bezieht sich auf die </a:t>
            </a:r>
            <a:r>
              <a:rPr lang="de-DE" dirty="0" err="1"/>
              <a:t>Phosphodiesterbindung</a:t>
            </a:r>
            <a:r>
              <a:rPr lang="de-DE" dirty="0"/>
              <a:t> zwischen aufeinanderfolgenden Nukleotiden, obwohl einige ODN stattdessen ein modifiziertes </a:t>
            </a:r>
            <a:r>
              <a:rPr lang="de-DE" dirty="0" err="1"/>
              <a:t>Phosphorothioat</a:t>
            </a:r>
            <a:r>
              <a:rPr lang="de-DE" dirty="0"/>
              <a:t> (PS)-Grundgerüst aufweisen.</a:t>
            </a:r>
          </a:p>
        </p:txBody>
      </p:sp>
    </p:spTree>
    <p:extLst>
      <p:ext uri="{BB962C8B-B14F-4D97-AF65-F5344CB8AC3E}">
        <p14:creationId xmlns:p14="http://schemas.microsoft.com/office/powerpoint/2010/main" val="7774299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13D2967D-4D6F-4E53-A01F-7CFF52302D01}"/>
              </a:ext>
            </a:extLst>
          </p:cNvPr>
          <p:cNvPicPr>
            <a:picLocks noChangeAspect="1"/>
          </p:cNvPicPr>
          <p:nvPr/>
        </p:nvPicPr>
        <p:blipFill>
          <a:blip r:embed="rId2"/>
          <a:stretch>
            <a:fillRect/>
          </a:stretch>
        </p:blipFill>
        <p:spPr>
          <a:xfrm>
            <a:off x="725947" y="267455"/>
            <a:ext cx="10102036" cy="3622872"/>
          </a:xfrm>
          <a:prstGeom prst="rect">
            <a:avLst/>
          </a:prstGeom>
        </p:spPr>
      </p:pic>
      <p:pic>
        <p:nvPicPr>
          <p:cNvPr id="3" name="Grafik 2">
            <a:extLst>
              <a:ext uri="{FF2B5EF4-FFF2-40B4-BE49-F238E27FC236}">
                <a16:creationId xmlns:a16="http://schemas.microsoft.com/office/drawing/2014/main" id="{3B2B21CA-1ACA-4D8C-9C77-BD0B5B0FF8C7}"/>
              </a:ext>
            </a:extLst>
          </p:cNvPr>
          <p:cNvPicPr>
            <a:picLocks noChangeAspect="1"/>
          </p:cNvPicPr>
          <p:nvPr/>
        </p:nvPicPr>
        <p:blipFill>
          <a:blip r:embed="rId3"/>
          <a:stretch>
            <a:fillRect/>
          </a:stretch>
        </p:blipFill>
        <p:spPr>
          <a:xfrm>
            <a:off x="725947" y="4272968"/>
            <a:ext cx="7530173" cy="2317577"/>
          </a:xfrm>
          <a:prstGeom prst="rect">
            <a:avLst/>
          </a:prstGeom>
        </p:spPr>
      </p:pic>
      <p:sp>
        <p:nvSpPr>
          <p:cNvPr id="5" name="Rechteck 4">
            <a:extLst>
              <a:ext uri="{FF2B5EF4-FFF2-40B4-BE49-F238E27FC236}">
                <a16:creationId xmlns:a16="http://schemas.microsoft.com/office/drawing/2014/main" id="{2896B0C5-16FA-4EFB-933B-2695D49CEDE0}"/>
              </a:ext>
            </a:extLst>
          </p:cNvPr>
          <p:cNvSpPr/>
          <p:nvPr/>
        </p:nvSpPr>
        <p:spPr>
          <a:xfrm>
            <a:off x="6492748" y="6405879"/>
            <a:ext cx="5699252" cy="369332"/>
          </a:xfrm>
          <a:prstGeom prst="rect">
            <a:avLst/>
          </a:prstGeom>
        </p:spPr>
        <p:txBody>
          <a:bodyPr wrap="none">
            <a:spAutoFit/>
          </a:bodyPr>
          <a:lstStyle/>
          <a:p>
            <a:r>
              <a:rPr lang="de-DE" dirty="0">
                <a:hlinkClick r:id="rId4"/>
              </a:rPr>
              <a:t>https://www.ncbi.nlm.nih.gov/pmc/articles/PMC9012513/</a:t>
            </a:r>
            <a:r>
              <a:rPr lang="de-DE" dirty="0"/>
              <a:t> </a:t>
            </a:r>
          </a:p>
        </p:txBody>
      </p:sp>
    </p:spTree>
    <p:extLst>
      <p:ext uri="{BB962C8B-B14F-4D97-AF65-F5344CB8AC3E}">
        <p14:creationId xmlns:p14="http://schemas.microsoft.com/office/powerpoint/2010/main" val="37041202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substackcdn.com/image/fetch/w_1456,c_limit,f_auto,q_auto:good,fl_progressive:steep/https%3A%2F%2Fsubstack-post-media.s3.amazonaws.com%2Fpublic%2Fimages%2F28c67c71-1e59-439d-acdd-e8faac3d14be_945x776.png">
            <a:extLst>
              <a:ext uri="{FF2B5EF4-FFF2-40B4-BE49-F238E27FC236}">
                <a16:creationId xmlns:a16="http://schemas.microsoft.com/office/drawing/2014/main" id="{29EB8A46-43F0-4DAE-A0B6-7C18CDC871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38" y="0"/>
            <a:ext cx="835183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a:extLst>
              <a:ext uri="{FF2B5EF4-FFF2-40B4-BE49-F238E27FC236}">
                <a16:creationId xmlns:a16="http://schemas.microsoft.com/office/drawing/2014/main" id="{5410230D-F521-40F9-9D69-947EDE405C0F}"/>
              </a:ext>
            </a:extLst>
          </p:cNvPr>
          <p:cNvSpPr/>
          <p:nvPr/>
        </p:nvSpPr>
        <p:spPr>
          <a:xfrm>
            <a:off x="8552155" y="715951"/>
            <a:ext cx="3145684" cy="2031325"/>
          </a:xfrm>
          <a:prstGeom prst="rect">
            <a:avLst/>
          </a:prstGeom>
        </p:spPr>
        <p:txBody>
          <a:bodyPr wrap="square">
            <a:spAutoFit/>
          </a:bodyPr>
          <a:lstStyle/>
          <a:p>
            <a:r>
              <a:rPr lang="de-DE" b="1" i="1" dirty="0">
                <a:solidFill>
                  <a:srgbClr val="404040"/>
                </a:solidFill>
                <a:latin typeface="Spectral"/>
              </a:rPr>
              <a:t>„Bakterielle DNA löst eine Herzmuskelentzündung aus und verringert die Kontraktilität der Kardiomyozyten</a:t>
            </a:r>
            <a:r>
              <a:rPr lang="de-DE" dirty="0">
                <a:solidFill>
                  <a:srgbClr val="404040"/>
                </a:solidFill>
                <a:latin typeface="Spectral"/>
              </a:rPr>
              <a:t> (</a:t>
            </a:r>
            <a:r>
              <a:rPr lang="de-DE" u="sng" dirty="0">
                <a:latin typeface="Spectral"/>
                <a:hlinkClick r:id="rId3"/>
              </a:rPr>
              <a:t>https://academic.oup.com/</a:t>
            </a:r>
            <a:r>
              <a:rPr lang="de-DE" u="sng" dirty="0" err="1">
                <a:latin typeface="Spectral"/>
                <a:hlinkClick r:id="rId3"/>
              </a:rPr>
              <a:t>cardiovascres</a:t>
            </a:r>
            <a:r>
              <a:rPr lang="de-DE" u="sng" dirty="0">
                <a:latin typeface="Spectral"/>
                <a:hlinkClick r:id="rId3"/>
              </a:rPr>
              <a:t>/</a:t>
            </a:r>
            <a:r>
              <a:rPr lang="de-DE" u="sng" dirty="0" err="1">
                <a:latin typeface="Spectral"/>
                <a:hlinkClick r:id="rId3"/>
              </a:rPr>
              <a:t>article</a:t>
            </a:r>
            <a:r>
              <a:rPr lang="de-DE" u="sng" dirty="0">
                <a:latin typeface="Spectral"/>
                <a:hlinkClick r:id="rId3"/>
              </a:rPr>
              <a:t>/78/1/26/321576</a:t>
            </a:r>
            <a:r>
              <a:rPr lang="de-DE" dirty="0">
                <a:solidFill>
                  <a:srgbClr val="404040"/>
                </a:solidFill>
                <a:latin typeface="Spectral"/>
              </a:rPr>
              <a:t>)“</a:t>
            </a:r>
            <a:endParaRPr lang="de-DE" dirty="0"/>
          </a:p>
        </p:txBody>
      </p:sp>
    </p:spTree>
    <p:extLst>
      <p:ext uri="{BB962C8B-B14F-4D97-AF65-F5344CB8AC3E}">
        <p14:creationId xmlns:p14="http://schemas.microsoft.com/office/powerpoint/2010/main" val="2247538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A0C7E83-E122-424D-8CC1-2C9A14FE7E20}"/>
              </a:ext>
            </a:extLst>
          </p:cNvPr>
          <p:cNvPicPr>
            <a:picLocks noChangeAspect="1"/>
          </p:cNvPicPr>
          <p:nvPr/>
        </p:nvPicPr>
        <p:blipFill>
          <a:blip r:embed="rId2"/>
          <a:stretch>
            <a:fillRect/>
          </a:stretch>
        </p:blipFill>
        <p:spPr>
          <a:xfrm>
            <a:off x="0" y="0"/>
            <a:ext cx="8287555" cy="3915177"/>
          </a:xfrm>
          <a:prstGeom prst="rect">
            <a:avLst/>
          </a:prstGeom>
        </p:spPr>
      </p:pic>
      <p:pic>
        <p:nvPicPr>
          <p:cNvPr id="3074" name="Picture 2" descr="https://substackcdn.com/image/fetch/w_1456,c_limit,f_auto,q_auto:good,fl_progressive:steep/https%3A%2F%2Fsubstack-post-media.s3.amazonaws.com%2Fpublic%2Fimages%2F0a7ae845-4f97-4a74-88c0-4d566ff20e15_945x199.png">
            <a:extLst>
              <a:ext uri="{FF2B5EF4-FFF2-40B4-BE49-F238E27FC236}">
                <a16:creationId xmlns:a16="http://schemas.microsoft.com/office/drawing/2014/main" id="{253D7E99-0DD3-4DA1-843E-BAC0ABC24D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54" y="3915177"/>
            <a:ext cx="9001125" cy="1895475"/>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a:extLst>
              <a:ext uri="{FF2B5EF4-FFF2-40B4-BE49-F238E27FC236}">
                <a16:creationId xmlns:a16="http://schemas.microsoft.com/office/drawing/2014/main" id="{5085DB8A-6132-4FD6-81DB-06E4FEEA203E}"/>
              </a:ext>
            </a:extLst>
          </p:cNvPr>
          <p:cNvSpPr/>
          <p:nvPr/>
        </p:nvSpPr>
        <p:spPr>
          <a:xfrm>
            <a:off x="5640800" y="3155557"/>
            <a:ext cx="4478855" cy="369332"/>
          </a:xfrm>
          <a:prstGeom prst="rect">
            <a:avLst/>
          </a:prstGeom>
        </p:spPr>
        <p:txBody>
          <a:bodyPr wrap="none">
            <a:spAutoFit/>
          </a:bodyPr>
          <a:lstStyle/>
          <a:p>
            <a:r>
              <a:rPr lang="de-DE" dirty="0">
                <a:hlinkClick r:id="rId4"/>
              </a:rPr>
              <a:t>https://pubmed.ncbi.nlm.nih.gov/37828636/</a:t>
            </a:r>
            <a:r>
              <a:rPr lang="de-DE" dirty="0"/>
              <a:t> </a:t>
            </a:r>
          </a:p>
        </p:txBody>
      </p:sp>
      <p:sp>
        <p:nvSpPr>
          <p:cNvPr id="6" name="Rechteck 5">
            <a:extLst>
              <a:ext uri="{FF2B5EF4-FFF2-40B4-BE49-F238E27FC236}">
                <a16:creationId xmlns:a16="http://schemas.microsoft.com/office/drawing/2014/main" id="{69302D87-8CF2-4F24-B16C-A965263A55AB}"/>
              </a:ext>
            </a:extLst>
          </p:cNvPr>
          <p:cNvSpPr/>
          <p:nvPr/>
        </p:nvSpPr>
        <p:spPr>
          <a:xfrm>
            <a:off x="241996" y="5657671"/>
            <a:ext cx="11706687" cy="1200329"/>
          </a:xfrm>
          <a:prstGeom prst="rect">
            <a:avLst/>
          </a:prstGeom>
        </p:spPr>
        <p:txBody>
          <a:bodyPr wrap="square">
            <a:spAutoFit/>
          </a:bodyPr>
          <a:lstStyle/>
          <a:p>
            <a:r>
              <a:rPr lang="de-DE" i="1" dirty="0">
                <a:solidFill>
                  <a:srgbClr val="404040"/>
                </a:solidFill>
                <a:latin typeface="Spectral"/>
              </a:rPr>
              <a:t>„Schlussfolgerung und Implikationen: Hier haben wir zum ersten Mal gezeigt, dass sowohl mRNA-1273 als auch BNT162b2 in isolierten Kardiomyozyten spezifische Fehlfunktionen auslösen die pathophysiologisch mit der Kardiomyopathie korrelieren. Sowohl die Beeinträchtigung von RyR2 als auch anhaltende PKA-Aktivierung können das Risiko akuter kardialer Ereignisse deutlich erhöhen.“</a:t>
            </a:r>
            <a:endParaRPr lang="de-DE" dirty="0"/>
          </a:p>
        </p:txBody>
      </p:sp>
    </p:spTree>
    <p:extLst>
      <p:ext uri="{BB962C8B-B14F-4D97-AF65-F5344CB8AC3E}">
        <p14:creationId xmlns:p14="http://schemas.microsoft.com/office/powerpoint/2010/main" val="42795802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substackcdn.com/image/fetch/w_1456,c_limit,f_auto,q_auto:good,fl_progressive:steep/https%3A%2F%2Fsubstack-post-media.s3.amazonaws.com%2Fpublic%2Fimages%2Fbb3905ad-e1bc-4149-893c-25211d09e5d1_945x849.png">
            <a:extLst>
              <a:ext uri="{FF2B5EF4-FFF2-40B4-BE49-F238E27FC236}">
                <a16:creationId xmlns:a16="http://schemas.microsoft.com/office/drawing/2014/main" id="{4432B4E6-9940-4F7E-ADC5-E1EB63D7A1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6327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a:extLst>
              <a:ext uri="{FF2B5EF4-FFF2-40B4-BE49-F238E27FC236}">
                <a16:creationId xmlns:a16="http://schemas.microsoft.com/office/drawing/2014/main" id="{45FEF0AF-4E91-443B-9C7C-63766D9C8DFE}"/>
              </a:ext>
            </a:extLst>
          </p:cNvPr>
          <p:cNvSpPr/>
          <p:nvPr/>
        </p:nvSpPr>
        <p:spPr>
          <a:xfrm>
            <a:off x="5915487" y="1207765"/>
            <a:ext cx="6096000" cy="1477328"/>
          </a:xfrm>
          <a:prstGeom prst="rect">
            <a:avLst/>
          </a:prstGeom>
        </p:spPr>
        <p:txBody>
          <a:bodyPr>
            <a:spAutoFit/>
          </a:bodyPr>
          <a:lstStyle/>
          <a:p>
            <a:r>
              <a:rPr lang="de-DE" i="1" dirty="0">
                <a:solidFill>
                  <a:srgbClr val="404040"/>
                </a:solidFill>
                <a:latin typeface="Spectral"/>
              </a:rPr>
              <a:t>„</a:t>
            </a:r>
            <a:r>
              <a:rPr lang="de-DE" i="1" dirty="0" err="1">
                <a:solidFill>
                  <a:srgbClr val="404040"/>
                </a:solidFill>
                <a:latin typeface="Spectral"/>
              </a:rPr>
              <a:t>Unmethylierte</a:t>
            </a:r>
            <a:r>
              <a:rPr lang="de-DE" i="1" dirty="0">
                <a:solidFill>
                  <a:srgbClr val="404040"/>
                </a:solidFill>
                <a:latin typeface="Spectral"/>
              </a:rPr>
              <a:t> </a:t>
            </a:r>
            <a:r>
              <a:rPr lang="de-DE" i="1" dirty="0" err="1">
                <a:solidFill>
                  <a:srgbClr val="404040"/>
                </a:solidFill>
                <a:latin typeface="Spectral"/>
              </a:rPr>
              <a:t>CpG</a:t>
            </a:r>
            <a:r>
              <a:rPr lang="de-DE" i="1" dirty="0">
                <a:solidFill>
                  <a:srgbClr val="404040"/>
                </a:solidFill>
                <a:latin typeface="Spectral"/>
              </a:rPr>
              <a:t>-Motive sind in der genomischen DNA von Bakterien, nicht aber von Wirbeltieren, weit verbreitet. </a:t>
            </a:r>
            <a:r>
              <a:rPr lang="de-DE" i="1" dirty="0" err="1">
                <a:solidFill>
                  <a:srgbClr val="404040"/>
                </a:solidFill>
                <a:latin typeface="Spectral"/>
              </a:rPr>
              <a:t>Oligodeoxynukleotide</a:t>
            </a:r>
            <a:r>
              <a:rPr lang="de-DE" i="1" dirty="0">
                <a:solidFill>
                  <a:srgbClr val="404040"/>
                </a:solidFill>
                <a:latin typeface="Spectral"/>
              </a:rPr>
              <a:t> (ODN), die </a:t>
            </a:r>
            <a:r>
              <a:rPr lang="de-DE" i="1" dirty="0" err="1">
                <a:solidFill>
                  <a:srgbClr val="404040"/>
                </a:solidFill>
                <a:latin typeface="Spectral"/>
              </a:rPr>
              <a:t>CpG</a:t>
            </a:r>
            <a:r>
              <a:rPr lang="de-DE" i="1" dirty="0">
                <a:solidFill>
                  <a:srgbClr val="404040"/>
                </a:solidFill>
                <a:latin typeface="Spectral"/>
              </a:rPr>
              <a:t>-Motive enthalten, aktivieren Abwehrmechanismen des Wirts, die zu angeborenen und erworbenen Immunreaktionen führen.“</a:t>
            </a:r>
            <a:endParaRPr lang="de-DE" dirty="0"/>
          </a:p>
        </p:txBody>
      </p:sp>
      <p:sp>
        <p:nvSpPr>
          <p:cNvPr id="4" name="Rechteck 3">
            <a:extLst>
              <a:ext uri="{FF2B5EF4-FFF2-40B4-BE49-F238E27FC236}">
                <a16:creationId xmlns:a16="http://schemas.microsoft.com/office/drawing/2014/main" id="{F23C01BD-BF1D-4292-A915-712ECDF8D8A4}"/>
              </a:ext>
            </a:extLst>
          </p:cNvPr>
          <p:cNvSpPr/>
          <p:nvPr/>
        </p:nvSpPr>
        <p:spPr>
          <a:xfrm>
            <a:off x="5915487" y="2685093"/>
            <a:ext cx="4425955" cy="646331"/>
          </a:xfrm>
          <a:prstGeom prst="rect">
            <a:avLst/>
          </a:prstGeom>
        </p:spPr>
        <p:txBody>
          <a:bodyPr wrap="none">
            <a:spAutoFit/>
          </a:bodyPr>
          <a:lstStyle/>
          <a:p>
            <a:r>
              <a:rPr lang="de-DE" dirty="0">
                <a:hlinkClick r:id="rId3"/>
              </a:rPr>
              <a:t>https://pubmed.ncbi.nlm.nih.gov/11861616/</a:t>
            </a:r>
            <a:endParaRPr lang="de-DE" dirty="0"/>
          </a:p>
          <a:p>
            <a:endParaRPr lang="de-DE" dirty="0"/>
          </a:p>
        </p:txBody>
      </p:sp>
    </p:spTree>
    <p:extLst>
      <p:ext uri="{BB962C8B-B14F-4D97-AF65-F5344CB8AC3E}">
        <p14:creationId xmlns:p14="http://schemas.microsoft.com/office/powerpoint/2010/main" val="18594530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substackcdn.com/image/fetch/w_1456,c_limit,f_auto,q_auto:good,fl_progressive:steep/https%3A%2F%2Fsubstack-post-media.s3.amazonaws.com%2Fpublic%2Fimages%2F4efd3765-6575-4a75-8cfc-b8857fc6ad7f_945x711.png">
            <a:extLst>
              <a:ext uri="{FF2B5EF4-FFF2-40B4-BE49-F238E27FC236}">
                <a16:creationId xmlns:a16="http://schemas.microsoft.com/office/drawing/2014/main" id="{ADAE9393-2C49-474B-9266-AB90441623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144" y="533400"/>
            <a:ext cx="7469288" cy="5619750"/>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a:extLst>
              <a:ext uri="{FF2B5EF4-FFF2-40B4-BE49-F238E27FC236}">
                <a16:creationId xmlns:a16="http://schemas.microsoft.com/office/drawing/2014/main" id="{C2C3C5D2-0094-49EA-B587-AA923F2A5409}"/>
              </a:ext>
            </a:extLst>
          </p:cNvPr>
          <p:cNvSpPr/>
          <p:nvPr/>
        </p:nvSpPr>
        <p:spPr>
          <a:xfrm>
            <a:off x="6096000" y="1468761"/>
            <a:ext cx="6096000" cy="1754326"/>
          </a:xfrm>
          <a:prstGeom prst="rect">
            <a:avLst/>
          </a:prstGeom>
        </p:spPr>
        <p:txBody>
          <a:bodyPr>
            <a:spAutoFit/>
          </a:bodyPr>
          <a:lstStyle/>
          <a:p>
            <a:r>
              <a:rPr lang="de-DE" i="1" dirty="0">
                <a:solidFill>
                  <a:srgbClr val="404040"/>
                </a:solidFill>
                <a:latin typeface="Spectral"/>
              </a:rPr>
              <a:t>„überprüfen wir die Belege dafür, dass </a:t>
            </a:r>
            <a:r>
              <a:rPr lang="de-DE" i="1" dirty="0" err="1">
                <a:solidFill>
                  <a:srgbClr val="404040"/>
                </a:solidFill>
                <a:latin typeface="Spectral"/>
              </a:rPr>
              <a:t>unmethylierte</a:t>
            </a:r>
            <a:r>
              <a:rPr lang="de-DE" i="1" dirty="0">
                <a:solidFill>
                  <a:srgbClr val="404040"/>
                </a:solidFill>
                <a:latin typeface="Spectral"/>
              </a:rPr>
              <a:t> </a:t>
            </a:r>
            <a:r>
              <a:rPr lang="de-DE" i="1" dirty="0" err="1">
                <a:solidFill>
                  <a:srgbClr val="404040"/>
                </a:solidFill>
                <a:latin typeface="Spectral"/>
              </a:rPr>
              <a:t>CpG</a:t>
            </a:r>
            <a:r>
              <a:rPr lang="de-DE" i="1" dirty="0">
                <a:solidFill>
                  <a:srgbClr val="404040"/>
                </a:solidFill>
                <a:latin typeface="Spectral"/>
              </a:rPr>
              <a:t>-Sequenzen, die entweder von mikrobiellen Erregern oder von endogenen </a:t>
            </a:r>
            <a:r>
              <a:rPr lang="de-DE" i="1" dirty="0" err="1">
                <a:solidFill>
                  <a:srgbClr val="404040"/>
                </a:solidFill>
                <a:latin typeface="Spectral"/>
              </a:rPr>
              <a:t>CpG</a:t>
            </a:r>
            <a:r>
              <a:rPr lang="de-DE" i="1" dirty="0">
                <a:solidFill>
                  <a:srgbClr val="404040"/>
                </a:solidFill>
                <a:latin typeface="Spectral"/>
              </a:rPr>
              <a:t>-reichen Alu-Motiven stammen, das Fortschreiten von Krankheiten fördern, indem sie eine abweichende oder autoreaktive Immunantwort auslösen.“</a:t>
            </a:r>
            <a:endParaRPr lang="de-DE" dirty="0">
              <a:solidFill>
                <a:srgbClr val="404040"/>
              </a:solidFill>
              <a:latin typeface="Spectral"/>
            </a:endParaRPr>
          </a:p>
          <a:p>
            <a:r>
              <a:rPr lang="de-DE" dirty="0">
                <a:solidFill>
                  <a:srgbClr val="404040"/>
                </a:solidFill>
                <a:latin typeface="Spectral"/>
              </a:rPr>
              <a:t>(</a:t>
            </a:r>
            <a:r>
              <a:rPr lang="de-DE" u="sng" dirty="0">
                <a:solidFill>
                  <a:srgbClr val="404040"/>
                </a:solidFill>
                <a:latin typeface="Spectral"/>
                <a:hlinkClick r:id="rId3"/>
              </a:rPr>
              <a:t>https://pubmed.ncbi.nlm.nih.gov/10963805/</a:t>
            </a:r>
            <a:r>
              <a:rPr lang="de-DE" dirty="0">
                <a:solidFill>
                  <a:srgbClr val="404040"/>
                </a:solidFill>
                <a:latin typeface="Spectral"/>
              </a:rPr>
              <a:t>)</a:t>
            </a:r>
            <a:endParaRPr lang="de-DE" b="0" i="0" dirty="0">
              <a:solidFill>
                <a:srgbClr val="404040"/>
              </a:solidFill>
              <a:effectLst/>
              <a:latin typeface="Spectral"/>
            </a:endParaRPr>
          </a:p>
        </p:txBody>
      </p:sp>
    </p:spTree>
    <p:extLst>
      <p:ext uri="{BB962C8B-B14F-4D97-AF65-F5344CB8AC3E}">
        <p14:creationId xmlns:p14="http://schemas.microsoft.com/office/powerpoint/2010/main" val="31487278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substackcdn.com/image/fetch/w_1456,c_limit,f_auto,q_auto:good,fl_progressive:steep/https%3A%2F%2Fsubstack-post-media.s3.amazonaws.com%2Fpublic%2Fimages%2F575d6e51-c261-4b62-90e0-34be9c63b68f_945x596.png">
            <a:extLst>
              <a:ext uri="{FF2B5EF4-FFF2-40B4-BE49-F238E27FC236}">
                <a16:creationId xmlns:a16="http://schemas.microsoft.com/office/drawing/2014/main" id="{B3A00C7E-6845-46DB-91DD-8EBAB213EF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862" y="3619759"/>
            <a:ext cx="5134460" cy="3238241"/>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a:extLst>
              <a:ext uri="{FF2B5EF4-FFF2-40B4-BE49-F238E27FC236}">
                <a16:creationId xmlns:a16="http://schemas.microsoft.com/office/drawing/2014/main" id="{F9BDE45F-DF60-4A02-BE5E-32E988FAC797}"/>
              </a:ext>
            </a:extLst>
          </p:cNvPr>
          <p:cNvPicPr>
            <a:picLocks noChangeAspect="1"/>
          </p:cNvPicPr>
          <p:nvPr/>
        </p:nvPicPr>
        <p:blipFill>
          <a:blip r:embed="rId3"/>
          <a:stretch>
            <a:fillRect/>
          </a:stretch>
        </p:blipFill>
        <p:spPr>
          <a:xfrm>
            <a:off x="207978" y="296893"/>
            <a:ext cx="8770513" cy="3464417"/>
          </a:xfrm>
          <a:prstGeom prst="rect">
            <a:avLst/>
          </a:prstGeom>
        </p:spPr>
      </p:pic>
      <p:sp>
        <p:nvSpPr>
          <p:cNvPr id="5" name="Rechteck 4">
            <a:extLst>
              <a:ext uri="{FF2B5EF4-FFF2-40B4-BE49-F238E27FC236}">
                <a16:creationId xmlns:a16="http://schemas.microsoft.com/office/drawing/2014/main" id="{D922DC73-056B-4AB4-B248-2AAECAF9CA5A}"/>
              </a:ext>
            </a:extLst>
          </p:cNvPr>
          <p:cNvSpPr/>
          <p:nvPr/>
        </p:nvSpPr>
        <p:spPr>
          <a:xfrm>
            <a:off x="5797326" y="2690336"/>
            <a:ext cx="6096000" cy="1477328"/>
          </a:xfrm>
          <a:prstGeom prst="rect">
            <a:avLst/>
          </a:prstGeom>
        </p:spPr>
        <p:txBody>
          <a:bodyPr>
            <a:spAutoFit/>
          </a:bodyPr>
          <a:lstStyle/>
          <a:p>
            <a:r>
              <a:rPr lang="de-DE" i="1" dirty="0">
                <a:solidFill>
                  <a:srgbClr val="404040"/>
                </a:solidFill>
                <a:latin typeface="Spectral"/>
              </a:rPr>
              <a:t>„haben wir die Beweise dafür geprüft, dass diese Verbindungen möglicherweise für die Dysregulation des Immunsystems bei einer Vielzahl von infektiösen, entzündlichen, autoimmunen und bösartigen Krankheiten verantwortlich sind.“ </a:t>
            </a:r>
            <a:r>
              <a:rPr lang="de-DE" u="sng" dirty="0">
                <a:latin typeface="Spectral"/>
                <a:hlinkClick r:id="rId4"/>
              </a:rPr>
              <a:t>https://pubmed.ncbi.nlm.nih.gov/14745443/</a:t>
            </a:r>
            <a:endParaRPr lang="de-DE" dirty="0"/>
          </a:p>
        </p:txBody>
      </p:sp>
    </p:spTree>
    <p:extLst>
      <p:ext uri="{BB962C8B-B14F-4D97-AF65-F5344CB8AC3E}">
        <p14:creationId xmlns:p14="http://schemas.microsoft.com/office/powerpoint/2010/main" val="19122149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substackcdn.com/image/fetch/w_1456,c_limit,f_auto,q_auto:good,fl_progressive:steep/https%3A%2F%2Fsubstack-post-media.s3.amazonaws.com%2Fpublic%2Fimages%2F3e32a92b-fb5f-47b4-98f0-8899e7f5212e_945x840.png">
            <a:extLst>
              <a:ext uri="{FF2B5EF4-FFF2-40B4-BE49-F238E27FC236}">
                <a16:creationId xmlns:a16="http://schemas.microsoft.com/office/drawing/2014/main" id="{5A7074EC-95F1-4710-9FAC-04D606CF20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735" y="0"/>
            <a:ext cx="77152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a:extLst>
              <a:ext uri="{FF2B5EF4-FFF2-40B4-BE49-F238E27FC236}">
                <a16:creationId xmlns:a16="http://schemas.microsoft.com/office/drawing/2014/main" id="{9E9C2A4D-1CFF-4EBF-BC71-79E3DFBA5095}"/>
              </a:ext>
            </a:extLst>
          </p:cNvPr>
          <p:cNvSpPr/>
          <p:nvPr/>
        </p:nvSpPr>
        <p:spPr>
          <a:xfrm>
            <a:off x="7822985" y="3567435"/>
            <a:ext cx="4369015" cy="2862322"/>
          </a:xfrm>
          <a:prstGeom prst="rect">
            <a:avLst/>
          </a:prstGeom>
        </p:spPr>
        <p:txBody>
          <a:bodyPr wrap="square">
            <a:spAutoFit/>
          </a:bodyPr>
          <a:lstStyle/>
          <a:p>
            <a:r>
              <a:rPr lang="de-DE" i="1" dirty="0">
                <a:solidFill>
                  <a:srgbClr val="404040"/>
                </a:solidFill>
                <a:latin typeface="Spectral"/>
              </a:rPr>
              <a:t>„Hier haben wir die Hypothese getestet, dass eine Exposition gegenüber </a:t>
            </a:r>
            <a:r>
              <a:rPr lang="de-DE" i="1" dirty="0" err="1">
                <a:solidFill>
                  <a:srgbClr val="404040"/>
                </a:solidFill>
                <a:latin typeface="Spectral"/>
              </a:rPr>
              <a:t>CpG</a:t>
            </a:r>
            <a:r>
              <a:rPr lang="de-DE" i="1" dirty="0">
                <a:solidFill>
                  <a:srgbClr val="404040"/>
                </a:solidFill>
                <a:latin typeface="Spectral"/>
              </a:rPr>
              <a:t>-Oligonukleotiden (ODN) während der Schwangerschaft die zirkadianen Rhythmen des Blutdrucks und die molekulare Uhr der Plazenta stören und dadurch eine abweichende </a:t>
            </a:r>
            <a:r>
              <a:rPr lang="de-DE" i="1" dirty="0" err="1">
                <a:solidFill>
                  <a:srgbClr val="404040"/>
                </a:solidFill>
                <a:latin typeface="Spectral"/>
              </a:rPr>
              <a:t>fetoplazentare</a:t>
            </a:r>
            <a:r>
              <a:rPr lang="de-DE" i="1" dirty="0">
                <a:solidFill>
                  <a:srgbClr val="404040"/>
                </a:solidFill>
                <a:latin typeface="Spectral"/>
              </a:rPr>
              <a:t> Wachstumsdynamik vermitteln würde.“ </a:t>
            </a:r>
            <a:r>
              <a:rPr lang="de-DE" u="sng" dirty="0">
                <a:latin typeface="Spectral"/>
                <a:hlinkClick r:id="rId3"/>
              </a:rPr>
              <a:t>https://www.biorxiv.org/content/10.1101/2023.03.14.532649v1.full</a:t>
            </a:r>
            <a:endParaRPr lang="de-DE" dirty="0"/>
          </a:p>
        </p:txBody>
      </p:sp>
    </p:spTree>
    <p:extLst>
      <p:ext uri="{BB962C8B-B14F-4D97-AF65-F5344CB8AC3E}">
        <p14:creationId xmlns:p14="http://schemas.microsoft.com/office/powerpoint/2010/main" val="4167311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D3C34AF4-AC1D-47FE-8036-C9CE039DF4A8}"/>
              </a:ext>
            </a:extLst>
          </p:cNvPr>
          <p:cNvSpPr/>
          <p:nvPr/>
        </p:nvSpPr>
        <p:spPr>
          <a:xfrm>
            <a:off x="508985" y="422870"/>
            <a:ext cx="11147395" cy="4801314"/>
          </a:xfrm>
          <a:prstGeom prst="rect">
            <a:avLst/>
          </a:prstGeom>
        </p:spPr>
        <p:txBody>
          <a:bodyPr wrap="square">
            <a:spAutoFit/>
          </a:bodyPr>
          <a:lstStyle/>
          <a:p>
            <a:r>
              <a:rPr lang="de-DE" b="0" i="0" dirty="0">
                <a:solidFill>
                  <a:srgbClr val="404040"/>
                </a:solidFill>
                <a:effectLst/>
                <a:latin typeface="Spectral"/>
              </a:rPr>
              <a:t>Originalquellen der Daten sind zwei Twitter-Threads, die ich hiermit nur archiviere</a:t>
            </a:r>
          </a:p>
          <a:p>
            <a:r>
              <a:rPr lang="de-DE" b="0" i="0" u="sng" dirty="0">
                <a:solidFill>
                  <a:srgbClr val="404040"/>
                </a:solidFill>
                <a:effectLst/>
                <a:latin typeface="Spectral"/>
                <a:hlinkClick r:id="rId2"/>
              </a:rPr>
              <a:t>https://twitter.com/a_nineties/status/1724660618265833786</a:t>
            </a:r>
            <a:endParaRPr lang="de-DE" b="0" i="0" dirty="0">
              <a:solidFill>
                <a:srgbClr val="404040"/>
              </a:solidFill>
              <a:effectLst/>
              <a:latin typeface="Spectral"/>
            </a:endParaRPr>
          </a:p>
          <a:p>
            <a:r>
              <a:rPr lang="de-DE" b="0" i="0" u="sng" dirty="0">
                <a:solidFill>
                  <a:srgbClr val="404040"/>
                </a:solidFill>
                <a:effectLst/>
                <a:latin typeface="Spectral"/>
                <a:hlinkClick r:id="rId3"/>
              </a:rPr>
              <a:t>https://twitter.com/a_nineties/status/1734324273022488712</a:t>
            </a:r>
            <a:endParaRPr lang="de-DE" b="0" i="0" u="sng" dirty="0">
              <a:solidFill>
                <a:srgbClr val="404040"/>
              </a:solidFill>
              <a:effectLst/>
              <a:latin typeface="Spectral"/>
            </a:endParaRPr>
          </a:p>
          <a:p>
            <a:endParaRPr lang="de-DE" b="0" i="0" dirty="0">
              <a:solidFill>
                <a:srgbClr val="404040"/>
              </a:solidFill>
              <a:effectLst/>
              <a:latin typeface="Spectral"/>
            </a:endParaRPr>
          </a:p>
          <a:p>
            <a:r>
              <a:rPr lang="de-DE" b="1" i="0" dirty="0">
                <a:solidFill>
                  <a:srgbClr val="404040"/>
                </a:solidFill>
                <a:effectLst/>
                <a:latin typeface="Spectral"/>
              </a:rPr>
              <a:t>Dokumentenquellen:</a:t>
            </a:r>
            <a:endParaRPr lang="de-DE" b="0" i="0" dirty="0">
              <a:solidFill>
                <a:srgbClr val="404040"/>
              </a:solidFill>
              <a:effectLst/>
              <a:latin typeface="Spectral"/>
            </a:endParaRPr>
          </a:p>
          <a:p>
            <a:r>
              <a:rPr lang="de-DE" b="0" i="0" dirty="0">
                <a:solidFill>
                  <a:srgbClr val="404040"/>
                </a:solidFill>
                <a:effectLst/>
                <a:latin typeface="Spectral"/>
              </a:rPr>
              <a:t>Assessment Report REC 027 2021</a:t>
            </a:r>
          </a:p>
          <a:p>
            <a:r>
              <a:rPr lang="de-DE" b="0" i="0" u="sng" dirty="0">
                <a:solidFill>
                  <a:srgbClr val="404040"/>
                </a:solidFill>
                <a:effectLst/>
                <a:latin typeface="Spectral"/>
                <a:hlinkClick r:id="rId4"/>
              </a:rPr>
              <a:t>https://postvac.org/wp-content/uploads/wpforo/attachments/3025/1251-Assessment-Report-for-the-Post-Authorization-Measure-REC-027.pdf</a:t>
            </a:r>
            <a:endParaRPr lang="de-DE" b="0" i="0" u="sng" dirty="0">
              <a:solidFill>
                <a:srgbClr val="404040"/>
              </a:solidFill>
              <a:effectLst/>
              <a:latin typeface="Spectral"/>
            </a:endParaRPr>
          </a:p>
          <a:p>
            <a:endParaRPr lang="de-DE" b="0" i="0" dirty="0">
              <a:solidFill>
                <a:srgbClr val="404040"/>
              </a:solidFill>
              <a:effectLst/>
              <a:latin typeface="Spectral"/>
            </a:endParaRPr>
          </a:p>
          <a:p>
            <a:r>
              <a:rPr lang="de-DE" b="0" i="0" dirty="0">
                <a:solidFill>
                  <a:srgbClr val="404040"/>
                </a:solidFill>
                <a:effectLst/>
                <a:latin typeface="Spectral"/>
              </a:rPr>
              <a:t>Type II </a:t>
            </a:r>
            <a:r>
              <a:rPr lang="de-DE" b="0" i="0" dirty="0" err="1">
                <a:solidFill>
                  <a:srgbClr val="404040"/>
                </a:solidFill>
                <a:effectLst/>
                <a:latin typeface="Spectral"/>
              </a:rPr>
              <a:t>group</a:t>
            </a:r>
            <a:r>
              <a:rPr lang="de-DE" b="0" i="0" dirty="0">
                <a:solidFill>
                  <a:srgbClr val="404040"/>
                </a:solidFill>
                <a:effectLst/>
                <a:latin typeface="Spectral"/>
              </a:rPr>
              <a:t> </a:t>
            </a:r>
            <a:r>
              <a:rPr lang="de-DE" b="0" i="0" dirty="0" err="1">
                <a:solidFill>
                  <a:srgbClr val="404040"/>
                </a:solidFill>
                <a:effectLst/>
                <a:latin typeface="Spectral"/>
              </a:rPr>
              <a:t>of</a:t>
            </a:r>
            <a:r>
              <a:rPr lang="de-DE" b="0" i="0" dirty="0">
                <a:solidFill>
                  <a:srgbClr val="404040"/>
                </a:solidFill>
                <a:effectLst/>
                <a:latin typeface="Spectral"/>
              </a:rPr>
              <a:t> </a:t>
            </a:r>
            <a:r>
              <a:rPr lang="de-DE" b="0" i="0" dirty="0" err="1">
                <a:solidFill>
                  <a:srgbClr val="404040"/>
                </a:solidFill>
                <a:effectLst/>
                <a:latin typeface="Spectral"/>
              </a:rPr>
              <a:t>variations</a:t>
            </a:r>
            <a:r>
              <a:rPr lang="de-DE" b="0" i="0" dirty="0">
                <a:solidFill>
                  <a:srgbClr val="404040"/>
                </a:solidFill>
                <a:effectLst/>
                <a:latin typeface="Spectral"/>
              </a:rPr>
              <a:t> </a:t>
            </a:r>
            <a:r>
              <a:rPr lang="de-DE" b="0" i="0" dirty="0" err="1">
                <a:solidFill>
                  <a:srgbClr val="404040"/>
                </a:solidFill>
                <a:effectLst/>
                <a:latin typeface="Spectral"/>
              </a:rPr>
              <a:t>assessment</a:t>
            </a:r>
            <a:r>
              <a:rPr lang="de-DE" b="0" i="0" dirty="0">
                <a:solidFill>
                  <a:srgbClr val="404040"/>
                </a:solidFill>
                <a:effectLst/>
                <a:latin typeface="Spectral"/>
              </a:rPr>
              <a:t> report 2022</a:t>
            </a:r>
          </a:p>
          <a:p>
            <a:r>
              <a:rPr lang="de-DE" b="0" i="0" u="sng" dirty="0">
                <a:solidFill>
                  <a:srgbClr val="404040"/>
                </a:solidFill>
                <a:effectLst/>
                <a:latin typeface="Spectral"/>
                <a:hlinkClick r:id="rId5"/>
              </a:rPr>
              <a:t>https://mega.nz/file/GIolzLDZ#Y-2dlSbF4VfA28S1mjJm_CCcn7mtTlOiHUBUO5AYhaU</a:t>
            </a:r>
            <a:endParaRPr lang="de-DE" b="0" i="0" u="sng" dirty="0">
              <a:solidFill>
                <a:srgbClr val="404040"/>
              </a:solidFill>
              <a:effectLst/>
              <a:latin typeface="Spectral"/>
            </a:endParaRPr>
          </a:p>
          <a:p>
            <a:endParaRPr lang="de-DE" b="0" i="0" dirty="0">
              <a:solidFill>
                <a:srgbClr val="404040"/>
              </a:solidFill>
              <a:effectLst/>
              <a:latin typeface="Spectral"/>
            </a:endParaRPr>
          </a:p>
          <a:p>
            <a:r>
              <a:rPr lang="de-DE" b="0" i="0" dirty="0">
                <a:solidFill>
                  <a:srgbClr val="404040"/>
                </a:solidFill>
                <a:effectLst/>
                <a:latin typeface="Spectral"/>
              </a:rPr>
              <a:t>Type IB </a:t>
            </a:r>
            <a:r>
              <a:rPr lang="de-DE" b="0" i="0" dirty="0" err="1">
                <a:solidFill>
                  <a:srgbClr val="404040"/>
                </a:solidFill>
                <a:effectLst/>
                <a:latin typeface="Spectral"/>
              </a:rPr>
              <a:t>variation</a:t>
            </a:r>
            <a:r>
              <a:rPr lang="de-DE" b="0" i="0" dirty="0">
                <a:solidFill>
                  <a:srgbClr val="404040"/>
                </a:solidFill>
                <a:effectLst/>
                <a:latin typeface="Spectral"/>
              </a:rPr>
              <a:t> report 16.08.2021</a:t>
            </a:r>
          </a:p>
          <a:p>
            <a:r>
              <a:rPr lang="de-DE" b="0" i="0" u="sng" dirty="0">
                <a:solidFill>
                  <a:srgbClr val="404040"/>
                </a:solidFill>
                <a:effectLst/>
                <a:latin typeface="Spectral"/>
                <a:hlinkClick r:id="rId6"/>
              </a:rPr>
              <a:t>https://mega.nz/file/eIoSyQyS#Y2g4VtSCUlDXg9JSTY32BQIM8_Up9I8xtrkg0SMxIFw</a:t>
            </a:r>
            <a:endParaRPr lang="de-DE" b="0" i="0" u="sng" dirty="0">
              <a:solidFill>
                <a:srgbClr val="404040"/>
              </a:solidFill>
              <a:effectLst/>
              <a:latin typeface="Spectral"/>
            </a:endParaRPr>
          </a:p>
          <a:p>
            <a:endParaRPr lang="de-DE" b="0" i="0" dirty="0">
              <a:solidFill>
                <a:srgbClr val="404040"/>
              </a:solidFill>
              <a:effectLst/>
              <a:latin typeface="Spectral"/>
            </a:endParaRPr>
          </a:p>
          <a:p>
            <a:r>
              <a:rPr lang="de-DE" b="0" i="0" dirty="0">
                <a:solidFill>
                  <a:srgbClr val="404040"/>
                </a:solidFill>
                <a:effectLst/>
                <a:latin typeface="Spectral"/>
              </a:rPr>
              <a:t>Type IB </a:t>
            </a:r>
            <a:r>
              <a:rPr lang="de-DE" b="0" i="0" dirty="0" err="1">
                <a:solidFill>
                  <a:srgbClr val="404040"/>
                </a:solidFill>
                <a:effectLst/>
                <a:latin typeface="Spectral"/>
              </a:rPr>
              <a:t>variation</a:t>
            </a:r>
            <a:r>
              <a:rPr lang="de-DE" b="0" i="0" dirty="0">
                <a:solidFill>
                  <a:srgbClr val="404040"/>
                </a:solidFill>
                <a:effectLst/>
                <a:latin typeface="Spectral"/>
              </a:rPr>
              <a:t> report 23.09.2022</a:t>
            </a:r>
          </a:p>
          <a:p>
            <a:r>
              <a:rPr lang="de-DE" b="0" i="0" u="sng" dirty="0">
                <a:solidFill>
                  <a:srgbClr val="404040"/>
                </a:solidFill>
                <a:effectLst/>
                <a:latin typeface="Spectral"/>
                <a:hlinkClick r:id="rId7"/>
              </a:rPr>
              <a:t>https://postvac.org/wp-content/uploads/wpforo/attachments/3025/1252-Type-IB-variation-report.pdf</a:t>
            </a:r>
            <a:endParaRPr lang="de-DE" b="0" i="0" dirty="0">
              <a:solidFill>
                <a:srgbClr val="404040"/>
              </a:solidFill>
              <a:effectLst/>
              <a:latin typeface="Spectral"/>
            </a:endParaRPr>
          </a:p>
        </p:txBody>
      </p:sp>
    </p:spTree>
    <p:extLst>
      <p:ext uri="{BB962C8B-B14F-4D97-AF65-F5344CB8AC3E}">
        <p14:creationId xmlns:p14="http://schemas.microsoft.com/office/powerpoint/2010/main" val="7869007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FFE78B79-00B9-41E3-9D17-38F3215B082C}"/>
              </a:ext>
            </a:extLst>
          </p:cNvPr>
          <p:cNvPicPr>
            <a:picLocks noChangeAspect="1"/>
          </p:cNvPicPr>
          <p:nvPr/>
        </p:nvPicPr>
        <p:blipFill>
          <a:blip r:embed="rId2"/>
          <a:stretch>
            <a:fillRect/>
          </a:stretch>
        </p:blipFill>
        <p:spPr>
          <a:xfrm>
            <a:off x="448801" y="234539"/>
            <a:ext cx="10799044" cy="5376148"/>
          </a:xfrm>
          <a:prstGeom prst="rect">
            <a:avLst/>
          </a:prstGeom>
        </p:spPr>
      </p:pic>
      <p:sp>
        <p:nvSpPr>
          <p:cNvPr id="4" name="Rechteck 3">
            <a:extLst>
              <a:ext uri="{FF2B5EF4-FFF2-40B4-BE49-F238E27FC236}">
                <a16:creationId xmlns:a16="http://schemas.microsoft.com/office/drawing/2014/main" id="{2AEE5081-1753-47AF-B3D7-EF31B0BE680B}"/>
              </a:ext>
            </a:extLst>
          </p:cNvPr>
          <p:cNvSpPr/>
          <p:nvPr/>
        </p:nvSpPr>
        <p:spPr>
          <a:xfrm>
            <a:off x="297881" y="6254129"/>
            <a:ext cx="9156838" cy="369332"/>
          </a:xfrm>
          <a:prstGeom prst="rect">
            <a:avLst/>
          </a:prstGeom>
        </p:spPr>
        <p:txBody>
          <a:bodyPr wrap="square">
            <a:spAutoFit/>
          </a:bodyPr>
          <a:lstStyle/>
          <a:p>
            <a:r>
              <a:rPr lang="de-DE" dirty="0">
                <a:hlinkClick r:id="rId3"/>
              </a:rPr>
              <a:t>https://en.wikipedia.org/wiki/CGAS%E2%80%93STING_cytosolic_DNA_sensing_pathway</a:t>
            </a:r>
            <a:r>
              <a:rPr lang="de-DE" dirty="0"/>
              <a:t> </a:t>
            </a:r>
          </a:p>
        </p:txBody>
      </p:sp>
      <p:sp>
        <p:nvSpPr>
          <p:cNvPr id="5" name="Rechteck 4">
            <a:extLst>
              <a:ext uri="{FF2B5EF4-FFF2-40B4-BE49-F238E27FC236}">
                <a16:creationId xmlns:a16="http://schemas.microsoft.com/office/drawing/2014/main" id="{ECD9966B-7E27-474C-AE79-910EC590AE6F}"/>
              </a:ext>
            </a:extLst>
          </p:cNvPr>
          <p:cNvSpPr/>
          <p:nvPr/>
        </p:nvSpPr>
        <p:spPr>
          <a:xfrm>
            <a:off x="3835153" y="79899"/>
            <a:ext cx="3391270" cy="7634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0158105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03C0BA17-E939-4129-A3BC-8B87622F055B}"/>
              </a:ext>
            </a:extLst>
          </p:cNvPr>
          <p:cNvPicPr>
            <a:picLocks noChangeAspect="1"/>
          </p:cNvPicPr>
          <p:nvPr/>
        </p:nvPicPr>
        <p:blipFill>
          <a:blip r:embed="rId2"/>
          <a:stretch>
            <a:fillRect/>
          </a:stretch>
        </p:blipFill>
        <p:spPr>
          <a:xfrm>
            <a:off x="137017" y="0"/>
            <a:ext cx="8970579" cy="6858000"/>
          </a:xfrm>
          <a:prstGeom prst="rect">
            <a:avLst/>
          </a:prstGeom>
        </p:spPr>
      </p:pic>
      <p:sp>
        <p:nvSpPr>
          <p:cNvPr id="4" name="Rechteck 3">
            <a:extLst>
              <a:ext uri="{FF2B5EF4-FFF2-40B4-BE49-F238E27FC236}">
                <a16:creationId xmlns:a16="http://schemas.microsoft.com/office/drawing/2014/main" id="{18DC058C-11BC-4703-A8A1-573D61BB3DE8}"/>
              </a:ext>
            </a:extLst>
          </p:cNvPr>
          <p:cNvSpPr/>
          <p:nvPr/>
        </p:nvSpPr>
        <p:spPr>
          <a:xfrm>
            <a:off x="5131293" y="3429000"/>
            <a:ext cx="7190020" cy="369332"/>
          </a:xfrm>
          <a:prstGeom prst="rect">
            <a:avLst/>
          </a:prstGeom>
        </p:spPr>
        <p:txBody>
          <a:bodyPr wrap="square">
            <a:spAutoFit/>
          </a:bodyPr>
          <a:lstStyle/>
          <a:p>
            <a:r>
              <a:rPr lang="de-DE" dirty="0">
                <a:hlinkClick r:id="rId3"/>
              </a:rPr>
              <a:t>https://www.frontiersin.org/articles/10.3389/fimmu.2023.1275408/full</a:t>
            </a:r>
            <a:r>
              <a:rPr lang="de-DE" dirty="0"/>
              <a:t> </a:t>
            </a:r>
          </a:p>
        </p:txBody>
      </p:sp>
    </p:spTree>
    <p:extLst>
      <p:ext uri="{BB962C8B-B14F-4D97-AF65-F5344CB8AC3E}">
        <p14:creationId xmlns:p14="http://schemas.microsoft.com/office/powerpoint/2010/main" val="10541989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F3E408F8-4F6E-4CC2-8173-763C07E7D740}"/>
              </a:ext>
            </a:extLst>
          </p:cNvPr>
          <p:cNvSpPr/>
          <p:nvPr/>
        </p:nvSpPr>
        <p:spPr>
          <a:xfrm>
            <a:off x="553373" y="344841"/>
            <a:ext cx="11103007" cy="1200329"/>
          </a:xfrm>
          <a:prstGeom prst="rect">
            <a:avLst/>
          </a:prstGeom>
        </p:spPr>
        <p:txBody>
          <a:bodyPr wrap="square">
            <a:spAutoFit/>
          </a:bodyPr>
          <a:lstStyle/>
          <a:p>
            <a:r>
              <a:rPr lang="de-DE" i="1" dirty="0">
                <a:solidFill>
                  <a:srgbClr val="404040"/>
                </a:solidFill>
                <a:latin typeface="Spectral"/>
              </a:rPr>
              <a:t>1.      „Der </a:t>
            </a:r>
            <a:r>
              <a:rPr lang="de-DE" i="1" dirty="0" err="1">
                <a:solidFill>
                  <a:srgbClr val="404040"/>
                </a:solidFill>
                <a:latin typeface="Spectral"/>
              </a:rPr>
              <a:t>cGAS</a:t>
            </a:r>
            <a:r>
              <a:rPr lang="de-DE" i="1" dirty="0">
                <a:solidFill>
                  <a:srgbClr val="404040"/>
                </a:solidFill>
                <a:latin typeface="Spectral"/>
              </a:rPr>
              <a:t>-STING-Signalweg ist ein Entzündungsmediator als Reaktion auf </a:t>
            </a:r>
            <a:r>
              <a:rPr lang="de-DE" i="1" dirty="0" err="1">
                <a:solidFill>
                  <a:srgbClr val="404040"/>
                </a:solidFill>
                <a:latin typeface="Spectral"/>
              </a:rPr>
              <a:t>dsDNA</a:t>
            </a:r>
            <a:r>
              <a:rPr lang="de-DE" i="1" dirty="0">
                <a:solidFill>
                  <a:srgbClr val="404040"/>
                </a:solidFill>
                <a:latin typeface="Spectral"/>
              </a:rPr>
              <a:t>.“</a:t>
            </a:r>
            <a:endParaRPr lang="de-DE" dirty="0">
              <a:solidFill>
                <a:srgbClr val="404040"/>
              </a:solidFill>
              <a:latin typeface="Spectral"/>
            </a:endParaRPr>
          </a:p>
          <a:p>
            <a:r>
              <a:rPr lang="de-DE" i="1" dirty="0">
                <a:solidFill>
                  <a:srgbClr val="404040"/>
                </a:solidFill>
                <a:latin typeface="Spectral"/>
              </a:rPr>
              <a:t>2.      „Der </a:t>
            </a:r>
            <a:r>
              <a:rPr lang="de-DE" i="1" dirty="0" err="1">
                <a:solidFill>
                  <a:srgbClr val="404040"/>
                </a:solidFill>
                <a:latin typeface="Spectral"/>
              </a:rPr>
              <a:t>cGAS</a:t>
            </a:r>
            <a:r>
              <a:rPr lang="de-DE" i="1" dirty="0">
                <a:solidFill>
                  <a:srgbClr val="404040"/>
                </a:solidFill>
                <a:latin typeface="Spectral"/>
              </a:rPr>
              <a:t>-STING-Weg ist mit dem Beginn der neuroinflammatorischen Reaktion beim ischämischen Schlaganfall verbunden.“</a:t>
            </a:r>
            <a:endParaRPr lang="de-DE" dirty="0">
              <a:solidFill>
                <a:srgbClr val="404040"/>
              </a:solidFill>
              <a:latin typeface="Spectral"/>
            </a:endParaRPr>
          </a:p>
          <a:p>
            <a:r>
              <a:rPr lang="de-DE" i="1" dirty="0">
                <a:solidFill>
                  <a:srgbClr val="404040"/>
                </a:solidFill>
                <a:latin typeface="Spectral"/>
              </a:rPr>
              <a:t>3.      „Der </a:t>
            </a:r>
            <a:r>
              <a:rPr lang="de-DE" i="1" dirty="0" err="1">
                <a:solidFill>
                  <a:srgbClr val="404040"/>
                </a:solidFill>
                <a:latin typeface="Spectral"/>
              </a:rPr>
              <a:t>cGAS</a:t>
            </a:r>
            <a:r>
              <a:rPr lang="de-DE" i="1" dirty="0">
                <a:solidFill>
                  <a:srgbClr val="404040"/>
                </a:solidFill>
                <a:latin typeface="Spectral"/>
              </a:rPr>
              <a:t>-STING-Signalweg ist an verschiedenen Formen von reguliertem Zelltod beteiligt.“</a:t>
            </a:r>
            <a:endParaRPr lang="de-DE" b="0" i="0" dirty="0">
              <a:solidFill>
                <a:srgbClr val="404040"/>
              </a:solidFill>
              <a:effectLst/>
              <a:latin typeface="Spectral"/>
            </a:endParaRPr>
          </a:p>
        </p:txBody>
      </p:sp>
      <p:pic>
        <p:nvPicPr>
          <p:cNvPr id="3" name="Grafik 2">
            <a:extLst>
              <a:ext uri="{FF2B5EF4-FFF2-40B4-BE49-F238E27FC236}">
                <a16:creationId xmlns:a16="http://schemas.microsoft.com/office/drawing/2014/main" id="{D5E9563F-50E8-42C7-9451-EAA54755CFC0}"/>
              </a:ext>
            </a:extLst>
          </p:cNvPr>
          <p:cNvPicPr>
            <a:picLocks noChangeAspect="1"/>
          </p:cNvPicPr>
          <p:nvPr/>
        </p:nvPicPr>
        <p:blipFill>
          <a:blip r:embed="rId2"/>
          <a:stretch>
            <a:fillRect/>
          </a:stretch>
        </p:blipFill>
        <p:spPr>
          <a:xfrm>
            <a:off x="405976" y="1690570"/>
            <a:ext cx="9569003" cy="3032975"/>
          </a:xfrm>
          <a:prstGeom prst="rect">
            <a:avLst/>
          </a:prstGeom>
        </p:spPr>
      </p:pic>
      <p:sp>
        <p:nvSpPr>
          <p:cNvPr id="4" name="Rechteck 3">
            <a:extLst>
              <a:ext uri="{FF2B5EF4-FFF2-40B4-BE49-F238E27FC236}">
                <a16:creationId xmlns:a16="http://schemas.microsoft.com/office/drawing/2014/main" id="{D2FD2328-D9D2-4856-90D9-6423B483A87F}"/>
              </a:ext>
            </a:extLst>
          </p:cNvPr>
          <p:cNvSpPr/>
          <p:nvPr/>
        </p:nvSpPr>
        <p:spPr>
          <a:xfrm>
            <a:off x="722049" y="4868945"/>
            <a:ext cx="9354105" cy="369332"/>
          </a:xfrm>
          <a:prstGeom prst="rect">
            <a:avLst/>
          </a:prstGeom>
        </p:spPr>
        <p:txBody>
          <a:bodyPr wrap="square">
            <a:spAutoFit/>
          </a:bodyPr>
          <a:lstStyle/>
          <a:p>
            <a:r>
              <a:rPr lang="de-DE" dirty="0">
                <a:hlinkClick r:id="rId3"/>
              </a:rPr>
              <a:t>https://drbine.substack.com/p/der-heie-schei-teil-3-kann-dsdna</a:t>
            </a:r>
            <a:r>
              <a:rPr lang="de-DE" dirty="0"/>
              <a:t> </a:t>
            </a:r>
          </a:p>
        </p:txBody>
      </p:sp>
    </p:spTree>
    <p:extLst>
      <p:ext uri="{BB962C8B-B14F-4D97-AF65-F5344CB8AC3E}">
        <p14:creationId xmlns:p14="http://schemas.microsoft.com/office/powerpoint/2010/main" val="39998858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A1ABEB2F-CE02-49E6-BE55-F752636111B3}"/>
              </a:ext>
            </a:extLst>
          </p:cNvPr>
          <p:cNvPicPr>
            <a:picLocks noChangeAspect="1"/>
          </p:cNvPicPr>
          <p:nvPr/>
        </p:nvPicPr>
        <p:blipFill>
          <a:blip r:embed="rId2"/>
          <a:stretch>
            <a:fillRect/>
          </a:stretch>
        </p:blipFill>
        <p:spPr>
          <a:xfrm>
            <a:off x="406913" y="102592"/>
            <a:ext cx="11037966" cy="5073089"/>
          </a:xfrm>
          <a:prstGeom prst="rect">
            <a:avLst/>
          </a:prstGeom>
        </p:spPr>
      </p:pic>
      <p:sp>
        <p:nvSpPr>
          <p:cNvPr id="5" name="Rechteck 4">
            <a:extLst>
              <a:ext uri="{FF2B5EF4-FFF2-40B4-BE49-F238E27FC236}">
                <a16:creationId xmlns:a16="http://schemas.microsoft.com/office/drawing/2014/main" id="{2040B293-A3C9-4DED-889C-537BA7E8B212}"/>
              </a:ext>
            </a:extLst>
          </p:cNvPr>
          <p:cNvSpPr/>
          <p:nvPr/>
        </p:nvSpPr>
        <p:spPr>
          <a:xfrm>
            <a:off x="517863" y="5662604"/>
            <a:ext cx="9247573" cy="369332"/>
          </a:xfrm>
          <a:prstGeom prst="rect">
            <a:avLst/>
          </a:prstGeom>
        </p:spPr>
        <p:txBody>
          <a:bodyPr wrap="square">
            <a:spAutoFit/>
          </a:bodyPr>
          <a:lstStyle/>
          <a:p>
            <a:r>
              <a:rPr lang="de-DE" dirty="0">
                <a:hlinkClick r:id="rId3"/>
              </a:rPr>
              <a:t>https://clinicaltrials.gov/study/NCT05916274?term=Exogenous%20DNA&amp;rank=3</a:t>
            </a:r>
            <a:r>
              <a:rPr lang="de-DE" dirty="0"/>
              <a:t> </a:t>
            </a:r>
          </a:p>
        </p:txBody>
      </p:sp>
    </p:spTree>
    <p:extLst>
      <p:ext uri="{BB962C8B-B14F-4D97-AF65-F5344CB8AC3E}">
        <p14:creationId xmlns:p14="http://schemas.microsoft.com/office/powerpoint/2010/main" val="10895508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1CFDF98F-4E02-4FD4-A51A-87BDA6692A8A}"/>
              </a:ext>
            </a:extLst>
          </p:cNvPr>
          <p:cNvPicPr>
            <a:picLocks noChangeAspect="1"/>
          </p:cNvPicPr>
          <p:nvPr/>
        </p:nvPicPr>
        <p:blipFill>
          <a:blip r:embed="rId2"/>
          <a:stretch>
            <a:fillRect/>
          </a:stretch>
        </p:blipFill>
        <p:spPr>
          <a:xfrm>
            <a:off x="362525" y="437224"/>
            <a:ext cx="9144000" cy="4829577"/>
          </a:xfrm>
          <a:prstGeom prst="rect">
            <a:avLst/>
          </a:prstGeom>
        </p:spPr>
      </p:pic>
      <p:sp>
        <p:nvSpPr>
          <p:cNvPr id="3" name="Rechteck 2">
            <a:extLst>
              <a:ext uri="{FF2B5EF4-FFF2-40B4-BE49-F238E27FC236}">
                <a16:creationId xmlns:a16="http://schemas.microsoft.com/office/drawing/2014/main" id="{FE03D134-8E55-4D38-A3F3-B1600088C95B}"/>
              </a:ext>
            </a:extLst>
          </p:cNvPr>
          <p:cNvSpPr/>
          <p:nvPr/>
        </p:nvSpPr>
        <p:spPr>
          <a:xfrm>
            <a:off x="517863" y="5662604"/>
            <a:ext cx="9247573" cy="369332"/>
          </a:xfrm>
          <a:prstGeom prst="rect">
            <a:avLst/>
          </a:prstGeom>
        </p:spPr>
        <p:txBody>
          <a:bodyPr wrap="square">
            <a:spAutoFit/>
          </a:bodyPr>
          <a:lstStyle/>
          <a:p>
            <a:r>
              <a:rPr lang="de-DE" dirty="0">
                <a:hlinkClick r:id="rId3"/>
              </a:rPr>
              <a:t>https://clinicaltrials.gov/study/NCT05916274?term=Exogenous%20DNA&amp;rank=3</a:t>
            </a:r>
            <a:r>
              <a:rPr lang="de-DE" dirty="0"/>
              <a:t> </a:t>
            </a:r>
          </a:p>
        </p:txBody>
      </p:sp>
    </p:spTree>
    <p:extLst>
      <p:ext uri="{BB962C8B-B14F-4D97-AF65-F5344CB8AC3E}">
        <p14:creationId xmlns:p14="http://schemas.microsoft.com/office/powerpoint/2010/main" val="3858790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substackcdn.com/image/fetch/w_1456,c_limit,f_auto,q_auto:good,fl_progressive:steep/https%3A%2F%2Fsubstack-post-media.s3.amazonaws.com%2Fpublic%2Fimages%2F41ebb467-2697-40ad-8576-8b6aa3036b58_945x338.png">
            <a:extLst>
              <a:ext uri="{FF2B5EF4-FFF2-40B4-BE49-F238E27FC236}">
                <a16:creationId xmlns:a16="http://schemas.microsoft.com/office/drawing/2014/main" id="{598A46E2-D579-495B-8C42-DE03B4B722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459" y="816098"/>
            <a:ext cx="9001125" cy="3219450"/>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a:extLst>
              <a:ext uri="{FF2B5EF4-FFF2-40B4-BE49-F238E27FC236}">
                <a16:creationId xmlns:a16="http://schemas.microsoft.com/office/drawing/2014/main" id="{6D15BC63-D517-45F7-90C6-3D2E41C9A5FD}"/>
              </a:ext>
            </a:extLst>
          </p:cNvPr>
          <p:cNvSpPr/>
          <p:nvPr/>
        </p:nvSpPr>
        <p:spPr>
          <a:xfrm>
            <a:off x="1666458" y="4559982"/>
            <a:ext cx="8764803" cy="923330"/>
          </a:xfrm>
          <a:prstGeom prst="rect">
            <a:avLst/>
          </a:prstGeom>
        </p:spPr>
        <p:txBody>
          <a:bodyPr wrap="square">
            <a:spAutoFit/>
          </a:bodyPr>
          <a:lstStyle/>
          <a:p>
            <a:r>
              <a:rPr lang="de-DE" i="1" dirty="0">
                <a:solidFill>
                  <a:srgbClr val="404040"/>
                </a:solidFill>
                <a:latin typeface="Spectral"/>
              </a:rPr>
              <a:t>„Wissenschaftler der europäischen Regulierungsbehörden wiesen darauf hin, dass DNA-Impfstoffe unter die Definition von Arzneimitteln für die Gentherapie fallen würden, für die bereits eine europäische Leitlinie ausgearbeitet wurde.“</a:t>
            </a:r>
            <a:endParaRPr lang="de-DE" dirty="0"/>
          </a:p>
        </p:txBody>
      </p:sp>
    </p:spTree>
    <p:extLst>
      <p:ext uri="{BB962C8B-B14F-4D97-AF65-F5344CB8AC3E}">
        <p14:creationId xmlns:p14="http://schemas.microsoft.com/office/powerpoint/2010/main" val="6450598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substackcdn.com/image/fetch/w_1456,c_limit,f_auto,q_auto:good,fl_progressive:steep/https%3A%2F%2Fsubstack-post-media.s3.amazonaws.com%2Fpublic%2Fimages%2Fc5aae9f0-14bb-45a8-9da4-6f5336f3cca6_945x989.png">
            <a:extLst>
              <a:ext uri="{FF2B5EF4-FFF2-40B4-BE49-F238E27FC236}">
                <a16:creationId xmlns:a16="http://schemas.microsoft.com/office/drawing/2014/main" id="{341E444F-4071-4BF0-9103-0001A87AF0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956" y="0"/>
            <a:ext cx="6553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a:extLst>
              <a:ext uri="{FF2B5EF4-FFF2-40B4-BE49-F238E27FC236}">
                <a16:creationId xmlns:a16="http://schemas.microsoft.com/office/drawing/2014/main" id="{CD936F3F-8540-4458-8B00-20580704865D}"/>
              </a:ext>
            </a:extLst>
          </p:cNvPr>
          <p:cNvSpPr/>
          <p:nvPr/>
        </p:nvSpPr>
        <p:spPr>
          <a:xfrm>
            <a:off x="6720396" y="330550"/>
            <a:ext cx="5471604" cy="5632311"/>
          </a:xfrm>
          <a:prstGeom prst="rect">
            <a:avLst/>
          </a:prstGeom>
        </p:spPr>
        <p:txBody>
          <a:bodyPr wrap="square">
            <a:spAutoFit/>
          </a:bodyPr>
          <a:lstStyle/>
          <a:p>
            <a:r>
              <a:rPr lang="de-DE" i="1" dirty="0">
                <a:solidFill>
                  <a:srgbClr val="404040"/>
                </a:solidFill>
                <a:latin typeface="Spectral"/>
              </a:rPr>
              <a:t>„da Impfstoffe bei Millionen von Menschen, einschließlich Kleinkindern, häufig nur zu prophylaktischen Zwecken eingesetzt werden. Dies führt normalerweise zu einem sehr </a:t>
            </a:r>
            <a:r>
              <a:rPr lang="de-DE" b="1" i="1" dirty="0">
                <a:solidFill>
                  <a:srgbClr val="404040"/>
                </a:solidFill>
                <a:latin typeface="Spectral"/>
              </a:rPr>
              <a:t>beträchtlichen Nutzen-Risiko-Verhältnis</a:t>
            </a:r>
            <a:r>
              <a:rPr lang="de-DE" i="1" dirty="0">
                <a:solidFill>
                  <a:srgbClr val="404040"/>
                </a:solidFill>
                <a:latin typeface="Spectral"/>
              </a:rPr>
              <a:t>. Angesichts des größten, aber immer noch theoretischen Risikos von DNA-Impfstoffen, das auf der WHO-Konferenz und anderen Folgekonferenzen zur Entwicklung und Standardisierung von DNA-Impfstoffen diskutiert wurde, nämlich der </a:t>
            </a:r>
            <a:r>
              <a:rPr lang="de-DE" b="1" i="1" dirty="0">
                <a:solidFill>
                  <a:srgbClr val="404040"/>
                </a:solidFill>
                <a:latin typeface="Spectral"/>
              </a:rPr>
              <a:t>Induktion bösartiger Tumore</a:t>
            </a:r>
            <a:r>
              <a:rPr lang="de-DE" i="1" dirty="0">
                <a:solidFill>
                  <a:srgbClr val="404040"/>
                </a:solidFill>
                <a:latin typeface="Spectral"/>
              </a:rPr>
              <a:t> </a:t>
            </a:r>
            <a:r>
              <a:rPr lang="de-DE" b="1" i="1" dirty="0">
                <a:solidFill>
                  <a:srgbClr val="404040"/>
                </a:solidFill>
                <a:latin typeface="Spectral"/>
              </a:rPr>
              <a:t>infolge chromosomaler Integration und </a:t>
            </a:r>
            <a:r>
              <a:rPr lang="de-DE" b="1" i="1" dirty="0" err="1">
                <a:solidFill>
                  <a:srgbClr val="404040"/>
                </a:solidFill>
                <a:latin typeface="Spectral"/>
              </a:rPr>
              <a:t>Insertionsmutagenese</a:t>
            </a:r>
            <a:r>
              <a:rPr lang="de-DE" b="1" i="1" dirty="0">
                <a:solidFill>
                  <a:srgbClr val="404040"/>
                </a:solidFill>
                <a:latin typeface="Spectral"/>
              </a:rPr>
              <a:t> durch die in vivo verabreichte DNA</a:t>
            </a:r>
            <a:r>
              <a:rPr lang="de-DE" i="1" dirty="0">
                <a:solidFill>
                  <a:srgbClr val="404040"/>
                </a:solidFill>
                <a:latin typeface="Spectral"/>
              </a:rPr>
              <a:t>, wird es eine große Herausforderung sein, die Öffentlichkeit davon zu überzeugen, dass DNA-Impfstoffe ohne größere Risiken als andere konventionelle Impfstoffe verwendet werden können.</a:t>
            </a:r>
            <a:endParaRPr lang="de-DE" dirty="0">
              <a:solidFill>
                <a:srgbClr val="404040"/>
              </a:solidFill>
              <a:latin typeface="Spectral"/>
            </a:endParaRPr>
          </a:p>
          <a:p>
            <a:r>
              <a:rPr lang="de-DE" i="1" dirty="0">
                <a:solidFill>
                  <a:srgbClr val="404040"/>
                </a:solidFill>
                <a:latin typeface="Spectral"/>
              </a:rPr>
              <a:t>[…] sind bei der Entwicklung und Sicherheitsprüfung </a:t>
            </a:r>
            <a:r>
              <a:rPr lang="de-DE" b="1" i="1" dirty="0">
                <a:solidFill>
                  <a:srgbClr val="404040"/>
                </a:solidFill>
                <a:latin typeface="Spectral"/>
              </a:rPr>
              <a:t>drei Hauptthemen zu berücksichtigen</a:t>
            </a:r>
            <a:r>
              <a:rPr lang="de-DE" i="1" dirty="0">
                <a:solidFill>
                  <a:srgbClr val="404040"/>
                </a:solidFill>
                <a:latin typeface="Spectral"/>
              </a:rPr>
              <a:t>, nämlich die </a:t>
            </a:r>
            <a:r>
              <a:rPr lang="de-DE" b="1" i="1" dirty="0">
                <a:solidFill>
                  <a:srgbClr val="FF0000"/>
                </a:solidFill>
                <a:latin typeface="Spectral"/>
              </a:rPr>
              <a:t>chromosomale Integration der Fremd-DNA</a:t>
            </a:r>
            <a:r>
              <a:rPr lang="de-DE" i="1" dirty="0">
                <a:solidFill>
                  <a:srgbClr val="404040"/>
                </a:solidFill>
                <a:latin typeface="Spectral"/>
              </a:rPr>
              <a:t>, </a:t>
            </a:r>
            <a:r>
              <a:rPr lang="de-DE" b="1" i="1" dirty="0">
                <a:solidFill>
                  <a:srgbClr val="404040"/>
                </a:solidFill>
                <a:latin typeface="Spectral"/>
              </a:rPr>
              <a:t>die </a:t>
            </a:r>
            <a:r>
              <a:rPr lang="de-DE" b="1" i="1" dirty="0">
                <a:solidFill>
                  <a:srgbClr val="FF0000"/>
                </a:solidFill>
                <a:latin typeface="Spectral"/>
              </a:rPr>
              <a:t>Induktion von Toleranz</a:t>
            </a:r>
            <a:r>
              <a:rPr lang="de-DE" i="1" dirty="0">
                <a:solidFill>
                  <a:srgbClr val="404040"/>
                </a:solidFill>
                <a:latin typeface="Spectral"/>
              </a:rPr>
              <a:t> und die </a:t>
            </a:r>
            <a:r>
              <a:rPr lang="de-DE" b="1" i="1" dirty="0">
                <a:solidFill>
                  <a:srgbClr val="FF0000"/>
                </a:solidFill>
                <a:latin typeface="Spectral"/>
              </a:rPr>
              <a:t>Induktion von Autoimmunerkrankungen</a:t>
            </a:r>
            <a:r>
              <a:rPr lang="de-DE" b="1" i="1" dirty="0">
                <a:solidFill>
                  <a:srgbClr val="404040"/>
                </a:solidFill>
                <a:latin typeface="Spectral"/>
              </a:rPr>
              <a:t>.“</a:t>
            </a:r>
            <a:endParaRPr lang="de-DE" b="0" i="0" dirty="0">
              <a:solidFill>
                <a:srgbClr val="404040"/>
              </a:solidFill>
              <a:effectLst/>
              <a:latin typeface="Spectral"/>
            </a:endParaRPr>
          </a:p>
        </p:txBody>
      </p:sp>
    </p:spTree>
    <p:extLst>
      <p:ext uri="{BB962C8B-B14F-4D97-AF65-F5344CB8AC3E}">
        <p14:creationId xmlns:p14="http://schemas.microsoft.com/office/powerpoint/2010/main" val="34401197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E7B185B5-6C36-4F50-823F-4BEBE6985A13}"/>
              </a:ext>
            </a:extLst>
          </p:cNvPr>
          <p:cNvPicPr>
            <a:picLocks noChangeAspect="1"/>
          </p:cNvPicPr>
          <p:nvPr/>
        </p:nvPicPr>
        <p:blipFill>
          <a:blip r:embed="rId2"/>
          <a:stretch>
            <a:fillRect/>
          </a:stretch>
        </p:blipFill>
        <p:spPr>
          <a:xfrm>
            <a:off x="1668918" y="164402"/>
            <a:ext cx="8268237" cy="3676918"/>
          </a:xfrm>
          <a:prstGeom prst="rect">
            <a:avLst/>
          </a:prstGeom>
        </p:spPr>
      </p:pic>
      <p:sp>
        <p:nvSpPr>
          <p:cNvPr id="4" name="Rechteck 3">
            <a:extLst>
              <a:ext uri="{FF2B5EF4-FFF2-40B4-BE49-F238E27FC236}">
                <a16:creationId xmlns:a16="http://schemas.microsoft.com/office/drawing/2014/main" id="{E8CCF6A2-71C1-4893-8A8F-24B26FAD82C0}"/>
              </a:ext>
            </a:extLst>
          </p:cNvPr>
          <p:cNvSpPr/>
          <p:nvPr/>
        </p:nvSpPr>
        <p:spPr>
          <a:xfrm>
            <a:off x="3856571" y="4068974"/>
            <a:ext cx="4478855" cy="369332"/>
          </a:xfrm>
          <a:prstGeom prst="rect">
            <a:avLst/>
          </a:prstGeom>
        </p:spPr>
        <p:txBody>
          <a:bodyPr wrap="none">
            <a:spAutoFit/>
          </a:bodyPr>
          <a:lstStyle/>
          <a:p>
            <a:r>
              <a:rPr lang="de-DE" dirty="0">
                <a:hlinkClick r:id="rId3"/>
              </a:rPr>
              <a:t>https://pubmed.ncbi.nlm.nih.gov/38112944/</a:t>
            </a:r>
            <a:r>
              <a:rPr lang="de-DE" dirty="0"/>
              <a:t> </a:t>
            </a:r>
          </a:p>
        </p:txBody>
      </p:sp>
      <p:sp>
        <p:nvSpPr>
          <p:cNvPr id="5" name="Rechteck 4">
            <a:extLst>
              <a:ext uri="{FF2B5EF4-FFF2-40B4-BE49-F238E27FC236}">
                <a16:creationId xmlns:a16="http://schemas.microsoft.com/office/drawing/2014/main" id="{186A7E09-1437-4473-9C2A-32C677D7312A}"/>
              </a:ext>
            </a:extLst>
          </p:cNvPr>
          <p:cNvSpPr/>
          <p:nvPr/>
        </p:nvSpPr>
        <p:spPr>
          <a:xfrm>
            <a:off x="7723970" y="6147332"/>
            <a:ext cx="4272323" cy="369332"/>
          </a:xfrm>
          <a:prstGeom prst="rect">
            <a:avLst/>
          </a:prstGeom>
        </p:spPr>
        <p:txBody>
          <a:bodyPr wrap="none">
            <a:spAutoFit/>
          </a:bodyPr>
          <a:lstStyle/>
          <a:p>
            <a:r>
              <a:rPr lang="de-DE" b="1" i="1" dirty="0">
                <a:solidFill>
                  <a:srgbClr val="FF0000"/>
                </a:solidFill>
                <a:latin typeface="Spectral"/>
              </a:rPr>
              <a:t>chromosomale Integration der Fremd-DNA</a:t>
            </a:r>
            <a:endParaRPr lang="de-DE" dirty="0"/>
          </a:p>
        </p:txBody>
      </p:sp>
    </p:spTree>
    <p:extLst>
      <p:ext uri="{BB962C8B-B14F-4D97-AF65-F5344CB8AC3E}">
        <p14:creationId xmlns:p14="http://schemas.microsoft.com/office/powerpoint/2010/main" val="30361703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substackcdn.com/image/fetch/w_1456,c_limit,f_auto,q_auto:good,fl_progressive:steep/https%3A%2F%2Fsubstack-post-media.s3.amazonaws.com%2Fpublic%2Fimages%2Fab5b7e3c-9766-4fbb-977d-38f871ffb7e0_812x492.png">
            <a:extLst>
              <a:ext uri="{FF2B5EF4-FFF2-40B4-BE49-F238E27FC236}">
                <a16:creationId xmlns:a16="http://schemas.microsoft.com/office/drawing/2014/main" id="{E751063C-6850-4592-BCBB-4EED0CB84E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4865" y="650843"/>
            <a:ext cx="7734300" cy="468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1953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substackcdn.com/image/fetch/w_1456,c_limit,f_auto,q_auto:good,fl_progressive:steep/https%3A%2F%2Fsubstack-post-media.s3.amazonaws.com%2Fpublic%2Fimages%2Fc70143a5-2d4d-46e7-930b-d36b22619e9e_761x397.jpeg">
            <a:extLst>
              <a:ext uri="{FF2B5EF4-FFF2-40B4-BE49-F238E27FC236}">
                <a16:creationId xmlns:a16="http://schemas.microsoft.com/office/drawing/2014/main" id="{501C51B4-1476-45F0-A967-3850F32AB0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8965" y="570622"/>
            <a:ext cx="7248525" cy="3781425"/>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2">
            <a:extLst>
              <a:ext uri="{FF2B5EF4-FFF2-40B4-BE49-F238E27FC236}">
                <a16:creationId xmlns:a16="http://schemas.microsoft.com/office/drawing/2014/main" id="{78CB8B1B-A41E-4E04-90A6-777A1BFD9AF8}"/>
              </a:ext>
            </a:extLst>
          </p:cNvPr>
          <p:cNvSpPr/>
          <p:nvPr/>
        </p:nvSpPr>
        <p:spPr>
          <a:xfrm>
            <a:off x="1041645" y="4805013"/>
            <a:ext cx="7756125" cy="369332"/>
          </a:xfrm>
          <a:prstGeom prst="rect">
            <a:avLst/>
          </a:prstGeom>
        </p:spPr>
        <p:txBody>
          <a:bodyPr wrap="square">
            <a:spAutoFit/>
          </a:bodyPr>
          <a:lstStyle/>
          <a:p>
            <a:r>
              <a:rPr lang="de-DE" dirty="0">
                <a:hlinkClick r:id="rId3"/>
              </a:rPr>
              <a:t>https://www.igor-chudov.com/p/covid-vaccines-integrate-into-human</a:t>
            </a:r>
            <a:endParaRPr lang="de-DE" dirty="0"/>
          </a:p>
        </p:txBody>
      </p:sp>
    </p:spTree>
    <p:extLst>
      <p:ext uri="{BB962C8B-B14F-4D97-AF65-F5344CB8AC3E}">
        <p14:creationId xmlns:p14="http://schemas.microsoft.com/office/powerpoint/2010/main" val="11332318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ubstackcdn.com/image/fetch/w_1456,c_limit,f_auto,q_auto:good,fl_progressive:steep/https%3A%2F%2Fsubstack-post-media.s3.amazonaws.com%2Fpublic%2Fimages%2Fdd2ab7f8-b4f7-46a2-b379-e95badb58dcd_945x544.png">
            <a:extLst>
              <a:ext uri="{FF2B5EF4-FFF2-40B4-BE49-F238E27FC236}">
                <a16:creationId xmlns:a16="http://schemas.microsoft.com/office/drawing/2014/main" id="{1A7FDD43-A65C-4457-97BE-D2C87A3BA9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8141" y="196327"/>
            <a:ext cx="7616546" cy="4384551"/>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a:extLst>
              <a:ext uri="{FF2B5EF4-FFF2-40B4-BE49-F238E27FC236}">
                <a16:creationId xmlns:a16="http://schemas.microsoft.com/office/drawing/2014/main" id="{C5C064A4-3232-4EC7-823E-1383F9145950}"/>
              </a:ext>
            </a:extLst>
          </p:cNvPr>
          <p:cNvSpPr/>
          <p:nvPr/>
        </p:nvSpPr>
        <p:spPr>
          <a:xfrm>
            <a:off x="509013" y="4863391"/>
            <a:ext cx="11173974" cy="1200329"/>
          </a:xfrm>
          <a:prstGeom prst="rect">
            <a:avLst/>
          </a:prstGeom>
        </p:spPr>
        <p:txBody>
          <a:bodyPr wrap="square">
            <a:spAutoFit/>
          </a:bodyPr>
          <a:lstStyle/>
          <a:p>
            <a:r>
              <a:rPr lang="de-DE" b="0" i="1" dirty="0">
                <a:solidFill>
                  <a:srgbClr val="404040"/>
                </a:solidFill>
                <a:effectLst/>
                <a:latin typeface="Spectral"/>
              </a:rPr>
              <a:t>„Der MAH = </a:t>
            </a:r>
            <a:r>
              <a:rPr lang="de-DE" b="0" i="1" dirty="0" err="1">
                <a:solidFill>
                  <a:srgbClr val="404040"/>
                </a:solidFill>
                <a:effectLst/>
                <a:latin typeface="Spectral"/>
              </a:rPr>
              <a:t>marketing</a:t>
            </a:r>
            <a:r>
              <a:rPr lang="de-DE" b="0" i="1" dirty="0">
                <a:solidFill>
                  <a:srgbClr val="404040"/>
                </a:solidFill>
                <a:effectLst/>
                <a:latin typeface="Spectral"/>
              </a:rPr>
              <a:t> </a:t>
            </a:r>
            <a:r>
              <a:rPr lang="de-DE" b="0" i="1" dirty="0" err="1">
                <a:solidFill>
                  <a:srgbClr val="404040"/>
                </a:solidFill>
                <a:effectLst/>
                <a:latin typeface="Spectral"/>
              </a:rPr>
              <a:t>authorisation</a:t>
            </a:r>
            <a:r>
              <a:rPr lang="de-DE" b="0" i="1" dirty="0">
                <a:solidFill>
                  <a:srgbClr val="404040"/>
                </a:solidFill>
                <a:effectLst/>
                <a:latin typeface="Spectral"/>
              </a:rPr>
              <a:t> holder (BioNTech/Pfizer) soll Ergebnisse der Studien vorlegen, welche durchgeführt wurden, um die Stabilität des </a:t>
            </a:r>
            <a:r>
              <a:rPr lang="de-DE" b="0" i="1" dirty="0" err="1">
                <a:solidFill>
                  <a:srgbClr val="404040"/>
                </a:solidFill>
                <a:effectLst/>
                <a:latin typeface="Spectral"/>
              </a:rPr>
              <a:t>DNaseI</a:t>
            </a:r>
            <a:r>
              <a:rPr lang="de-DE" b="0" i="1" dirty="0">
                <a:solidFill>
                  <a:srgbClr val="404040"/>
                </a:solidFill>
                <a:effectLst/>
                <a:latin typeface="Spectral"/>
              </a:rPr>
              <a:t> </a:t>
            </a:r>
            <a:r>
              <a:rPr lang="de-DE" b="0" i="1" dirty="0" err="1">
                <a:solidFill>
                  <a:srgbClr val="404040"/>
                </a:solidFill>
                <a:effectLst/>
                <a:latin typeface="Spectral"/>
              </a:rPr>
              <a:t>Verdaus</a:t>
            </a:r>
            <a:r>
              <a:rPr lang="de-DE" b="0" i="1" dirty="0">
                <a:solidFill>
                  <a:srgbClr val="404040"/>
                </a:solidFill>
                <a:effectLst/>
                <a:latin typeface="Spectral"/>
              </a:rPr>
              <a:t> in der aktiven Substanz des Herstellungsprozesses zu erhöhen.“ (</a:t>
            </a:r>
            <a:r>
              <a:rPr lang="de-DE" b="0" i="1" u="sng" dirty="0">
                <a:solidFill>
                  <a:srgbClr val="404040"/>
                </a:solidFill>
                <a:effectLst/>
                <a:latin typeface="Spectral"/>
                <a:hlinkClick r:id="rId3"/>
              </a:rPr>
              <a:t>https://postvac.org/wp-content/uploads/wpforo/attachments/3025/1251-Assessment-Report-for-the-Post-Authorization-Measure-REC-027.pdf Seite 4</a:t>
            </a:r>
            <a:r>
              <a:rPr lang="de-DE" b="0" i="0" dirty="0">
                <a:solidFill>
                  <a:srgbClr val="404040"/>
                </a:solidFill>
                <a:effectLst/>
                <a:latin typeface="Spectral"/>
              </a:rPr>
              <a:t>)</a:t>
            </a:r>
            <a:endParaRPr lang="de-DE" dirty="0"/>
          </a:p>
        </p:txBody>
      </p:sp>
    </p:spTree>
    <p:extLst>
      <p:ext uri="{BB962C8B-B14F-4D97-AF65-F5344CB8AC3E}">
        <p14:creationId xmlns:p14="http://schemas.microsoft.com/office/powerpoint/2010/main" val="7784605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substackcdn.com/image/fetch/w_1456,c_limit,f_auto,q_auto:good,fl_progressive:steep/https%3A%2F%2Fsubstack-post-media.s3.amazonaws.com%2Fpublic%2Fimages%2F780b266c-bfc5-449e-a153-6f4c2a221221_945x1055.png">
            <a:extLst>
              <a:ext uri="{FF2B5EF4-FFF2-40B4-BE49-F238E27FC236}">
                <a16:creationId xmlns:a16="http://schemas.microsoft.com/office/drawing/2014/main" id="{6C2F165F-7A56-42E3-ACBF-A6A8250C89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068" y="97654"/>
            <a:ext cx="61436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a:extLst>
              <a:ext uri="{FF2B5EF4-FFF2-40B4-BE49-F238E27FC236}">
                <a16:creationId xmlns:a16="http://schemas.microsoft.com/office/drawing/2014/main" id="{2444B461-C7C3-4487-A6F8-441D667F5F8B}"/>
              </a:ext>
            </a:extLst>
          </p:cNvPr>
          <p:cNvSpPr/>
          <p:nvPr/>
        </p:nvSpPr>
        <p:spPr>
          <a:xfrm>
            <a:off x="6560597" y="197346"/>
            <a:ext cx="5220070" cy="6463308"/>
          </a:xfrm>
          <a:prstGeom prst="rect">
            <a:avLst/>
          </a:prstGeom>
        </p:spPr>
        <p:txBody>
          <a:bodyPr wrap="square">
            <a:spAutoFit/>
          </a:bodyPr>
          <a:lstStyle/>
          <a:p>
            <a:r>
              <a:rPr lang="de-DE" i="1" dirty="0">
                <a:solidFill>
                  <a:srgbClr val="404040"/>
                </a:solidFill>
                <a:latin typeface="Spectral"/>
              </a:rPr>
              <a:t>„Nach der Transfektion von Säugetierzellen in vitro integrieren alle Zellen schließlich die fremde DNA, auch wenn keine Selektion auf transfizierte </a:t>
            </a:r>
            <a:r>
              <a:rPr lang="de-DE" i="1" dirty="0" err="1">
                <a:solidFill>
                  <a:srgbClr val="404040"/>
                </a:solidFill>
                <a:latin typeface="Spectral"/>
              </a:rPr>
              <a:t>Markergene</a:t>
            </a:r>
            <a:r>
              <a:rPr lang="de-DE" i="1" dirty="0">
                <a:solidFill>
                  <a:srgbClr val="404040"/>
                </a:solidFill>
                <a:latin typeface="Spectral"/>
              </a:rPr>
              <a:t> stattfindet. Daher findet die chromosomale Integration von Plasmid-DNA wahrscheinlich in vivo statt und kann mit empfindlicheren Techniken nachgewiesen werden. Allerdings führt nicht jeder einzelne Integrationsprozess zu einer </a:t>
            </a:r>
            <a:r>
              <a:rPr lang="de-DE" i="1" dirty="0" err="1">
                <a:solidFill>
                  <a:srgbClr val="404040"/>
                </a:solidFill>
                <a:latin typeface="Spectral"/>
              </a:rPr>
              <a:t>Insertionsmutagenese</a:t>
            </a:r>
            <a:r>
              <a:rPr lang="de-DE" i="1" dirty="0">
                <a:solidFill>
                  <a:srgbClr val="404040"/>
                </a:solidFill>
                <a:latin typeface="Spectral"/>
              </a:rPr>
              <a:t>, d. h. zur Aktivierung eines Onkogens oder zur funktionellen Deletion eines Tumorsuppressorgens. Darüber hinaus erfordert die Induktion von malignen Tumoren eine Reihe von genetischen Ereignissen, die zusätzlich zur </a:t>
            </a:r>
            <a:r>
              <a:rPr lang="de-DE" i="1" dirty="0" err="1">
                <a:solidFill>
                  <a:srgbClr val="404040"/>
                </a:solidFill>
                <a:latin typeface="Spectral"/>
              </a:rPr>
              <a:t>Insertionsmutagenese</a:t>
            </a:r>
            <a:r>
              <a:rPr lang="de-DE" i="1" dirty="0">
                <a:solidFill>
                  <a:srgbClr val="404040"/>
                </a:solidFill>
                <a:latin typeface="Spectral"/>
              </a:rPr>
              <a:t> stattfinden müssen.</a:t>
            </a:r>
            <a:endParaRPr lang="de-DE" dirty="0">
              <a:solidFill>
                <a:srgbClr val="404040"/>
              </a:solidFill>
              <a:latin typeface="Spectral"/>
            </a:endParaRPr>
          </a:p>
          <a:p>
            <a:r>
              <a:rPr lang="de-DE" i="1" dirty="0">
                <a:solidFill>
                  <a:srgbClr val="404040"/>
                </a:solidFill>
                <a:latin typeface="Spectral"/>
              </a:rPr>
              <a:t>[…] </a:t>
            </a:r>
            <a:r>
              <a:rPr lang="de-DE" b="1" i="1" dirty="0">
                <a:solidFill>
                  <a:srgbClr val="404040"/>
                </a:solidFill>
                <a:latin typeface="Spectral"/>
              </a:rPr>
              <a:t>Es wurde angenommen, dass das Risiko eines möglichen negativen Ereignisses bei 10</a:t>
            </a:r>
            <a:r>
              <a:rPr lang="de-DE" b="1" i="1" baseline="30000" dirty="0">
                <a:solidFill>
                  <a:srgbClr val="404040"/>
                </a:solidFill>
                <a:latin typeface="Spectral"/>
              </a:rPr>
              <a:t>6</a:t>
            </a:r>
            <a:r>
              <a:rPr lang="de-DE" b="1" i="1" dirty="0">
                <a:solidFill>
                  <a:srgbClr val="404040"/>
                </a:solidFill>
                <a:latin typeface="Spectral"/>
              </a:rPr>
              <a:t> Geimpften als Folge der DNA-Impfung besteht</a:t>
            </a:r>
            <a:r>
              <a:rPr lang="de-DE" i="1" dirty="0">
                <a:solidFill>
                  <a:srgbClr val="404040"/>
                </a:solidFill>
                <a:latin typeface="Spectral"/>
              </a:rPr>
              <a:t>, vorausgesetzt, die getroffenen Annahmen sind realistisch. </a:t>
            </a:r>
            <a:r>
              <a:rPr lang="de-DE" b="1" i="1" dirty="0">
                <a:solidFill>
                  <a:srgbClr val="404040"/>
                </a:solidFill>
                <a:latin typeface="Spectral"/>
              </a:rPr>
              <a:t>Das Risiko einer Tumorinduktion durch die DNA-Impfung muss also in Betracht gezogen werden</a:t>
            </a:r>
            <a:r>
              <a:rPr lang="de-DE" i="1" dirty="0">
                <a:solidFill>
                  <a:srgbClr val="404040"/>
                </a:solidFill>
                <a:latin typeface="Spectral"/>
              </a:rPr>
              <a:t>, scheint aber zum jetzigen Zeitpunkt so unwahrscheinlich zu sein, dass klinische Versuche am Menschen möglich sind.“</a:t>
            </a:r>
            <a:endParaRPr lang="de-DE" b="0" i="0" dirty="0">
              <a:solidFill>
                <a:srgbClr val="404040"/>
              </a:solidFill>
              <a:effectLst/>
              <a:latin typeface="Spectral"/>
            </a:endParaRPr>
          </a:p>
        </p:txBody>
      </p:sp>
    </p:spTree>
    <p:extLst>
      <p:ext uri="{BB962C8B-B14F-4D97-AF65-F5344CB8AC3E}">
        <p14:creationId xmlns:p14="http://schemas.microsoft.com/office/powerpoint/2010/main" val="41164702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substackcdn.com/image/fetch/w_1456,c_limit,f_auto,q_auto:good,fl_progressive:steep/https%3A%2F%2Fsubstack-post-media.s3.amazonaws.com%2Fpublic%2Fimages%2F4208a51f-a0a4-4bcb-b097-7569f56933f0_945x335.png">
            <a:extLst>
              <a:ext uri="{FF2B5EF4-FFF2-40B4-BE49-F238E27FC236}">
                <a16:creationId xmlns:a16="http://schemas.microsoft.com/office/drawing/2014/main" id="{FC9CD6F5-CB43-47AF-B91C-582937C2C1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032" y="413137"/>
            <a:ext cx="6142963" cy="2177664"/>
          </a:xfrm>
          <a:prstGeom prst="rect">
            <a:avLst/>
          </a:prstGeom>
          <a:noFill/>
          <a:extLst>
            <a:ext uri="{909E8E84-426E-40DD-AFC4-6F175D3DCCD1}">
              <a14:hiddenFill xmlns:a14="http://schemas.microsoft.com/office/drawing/2010/main">
                <a:solidFill>
                  <a:srgbClr val="FFFFFF"/>
                </a:solidFill>
              </a14:hiddenFill>
            </a:ext>
          </a:extLst>
        </p:spPr>
      </p:pic>
      <p:pic>
        <p:nvPicPr>
          <p:cNvPr id="2" name="Grafik 1">
            <a:extLst>
              <a:ext uri="{FF2B5EF4-FFF2-40B4-BE49-F238E27FC236}">
                <a16:creationId xmlns:a16="http://schemas.microsoft.com/office/drawing/2014/main" id="{934E752D-599C-4C62-A6AC-930BDE9E2ED6}"/>
              </a:ext>
            </a:extLst>
          </p:cNvPr>
          <p:cNvPicPr>
            <a:picLocks noChangeAspect="1"/>
          </p:cNvPicPr>
          <p:nvPr/>
        </p:nvPicPr>
        <p:blipFill>
          <a:blip r:embed="rId3"/>
          <a:stretch>
            <a:fillRect/>
          </a:stretch>
        </p:blipFill>
        <p:spPr>
          <a:xfrm>
            <a:off x="246032" y="2771775"/>
            <a:ext cx="5126085" cy="3876675"/>
          </a:xfrm>
          <a:prstGeom prst="rect">
            <a:avLst/>
          </a:prstGeom>
        </p:spPr>
      </p:pic>
      <p:sp>
        <p:nvSpPr>
          <p:cNvPr id="4" name="Rechteck 3">
            <a:extLst>
              <a:ext uri="{FF2B5EF4-FFF2-40B4-BE49-F238E27FC236}">
                <a16:creationId xmlns:a16="http://schemas.microsoft.com/office/drawing/2014/main" id="{F6E0C8A3-1546-4441-810C-DD40B2905448}"/>
              </a:ext>
            </a:extLst>
          </p:cNvPr>
          <p:cNvSpPr/>
          <p:nvPr/>
        </p:nvSpPr>
        <p:spPr>
          <a:xfrm>
            <a:off x="6560597" y="197346"/>
            <a:ext cx="5220070" cy="3139321"/>
          </a:xfrm>
          <a:prstGeom prst="rect">
            <a:avLst/>
          </a:prstGeom>
        </p:spPr>
        <p:txBody>
          <a:bodyPr wrap="square">
            <a:spAutoFit/>
          </a:bodyPr>
          <a:lstStyle/>
          <a:p>
            <a:r>
              <a:rPr lang="de-DE" i="1" dirty="0">
                <a:solidFill>
                  <a:srgbClr val="404040"/>
                </a:solidFill>
                <a:latin typeface="Spectral"/>
              </a:rPr>
              <a:t>[…] </a:t>
            </a:r>
            <a:r>
              <a:rPr lang="de-DE" b="1" i="1" dirty="0">
                <a:solidFill>
                  <a:srgbClr val="404040"/>
                </a:solidFill>
                <a:latin typeface="Spectral"/>
              </a:rPr>
              <a:t>Es wurde angenommen, dass das Risiko eines möglichen negativen Ereignisses bei 10</a:t>
            </a:r>
            <a:r>
              <a:rPr lang="de-DE" b="1" i="1" baseline="30000" dirty="0">
                <a:solidFill>
                  <a:srgbClr val="404040"/>
                </a:solidFill>
                <a:latin typeface="Spectral"/>
              </a:rPr>
              <a:t>6</a:t>
            </a:r>
            <a:r>
              <a:rPr lang="de-DE" b="1" i="1" dirty="0">
                <a:solidFill>
                  <a:srgbClr val="404040"/>
                </a:solidFill>
                <a:latin typeface="Spectral"/>
              </a:rPr>
              <a:t> Geimpften als Folge der DNA-Impfung besteht</a:t>
            </a:r>
            <a:r>
              <a:rPr lang="de-DE" i="1" dirty="0">
                <a:solidFill>
                  <a:srgbClr val="404040"/>
                </a:solidFill>
                <a:latin typeface="Spectral"/>
              </a:rPr>
              <a:t>, vorausgesetzt, die getroffenen Annahmen sind realistisch. </a:t>
            </a:r>
            <a:endParaRPr lang="de-DE" b="1" i="1" dirty="0">
              <a:solidFill>
                <a:srgbClr val="404040"/>
              </a:solidFill>
              <a:latin typeface="Spectral"/>
            </a:endParaRPr>
          </a:p>
          <a:p>
            <a:endParaRPr lang="de-DE" b="1" i="1" dirty="0">
              <a:solidFill>
                <a:srgbClr val="404040"/>
              </a:solidFill>
              <a:effectLst/>
              <a:latin typeface="Spectral"/>
            </a:endParaRPr>
          </a:p>
          <a:p>
            <a:r>
              <a:rPr lang="de-DE" dirty="0">
                <a:solidFill>
                  <a:srgbClr val="404040"/>
                </a:solidFill>
                <a:latin typeface="Spectral"/>
              </a:rPr>
              <a:t>Er ignoriert an dieser Stelle die Multi-Hit Hypothese:</a:t>
            </a:r>
          </a:p>
          <a:p>
            <a:r>
              <a:rPr lang="de-DE" dirty="0">
                <a:solidFill>
                  <a:srgbClr val="404040"/>
                </a:solidFill>
                <a:effectLst/>
                <a:latin typeface="Spectral"/>
              </a:rPr>
              <a:t>Bestehende Vorschäden </a:t>
            </a:r>
            <a:r>
              <a:rPr lang="de-DE" dirty="0">
                <a:solidFill>
                  <a:srgbClr val="404040"/>
                </a:solidFill>
                <a:latin typeface="Spectral"/>
              </a:rPr>
              <a:t>durch </a:t>
            </a:r>
          </a:p>
          <a:p>
            <a:pPr marL="285750" indent="-285750">
              <a:buFont typeface="Arial" panose="020B0604020202020204" pitchFamily="34" charset="0"/>
              <a:buChar char="•"/>
            </a:pPr>
            <a:r>
              <a:rPr lang="de-DE" dirty="0">
                <a:solidFill>
                  <a:srgbClr val="404040"/>
                </a:solidFill>
                <a:latin typeface="Spectral"/>
              </a:rPr>
              <a:t>Umweltgifte (Glyphosat…)</a:t>
            </a:r>
          </a:p>
          <a:p>
            <a:pPr marL="285750" indent="-285750">
              <a:buFont typeface="Arial" panose="020B0604020202020204" pitchFamily="34" charset="0"/>
              <a:buChar char="•"/>
            </a:pPr>
            <a:r>
              <a:rPr lang="de-DE" dirty="0">
                <a:solidFill>
                  <a:srgbClr val="404040"/>
                </a:solidFill>
                <a:effectLst/>
                <a:latin typeface="Spectral"/>
              </a:rPr>
              <a:t>Mit SV40 verseuchte Polio Impfung</a:t>
            </a:r>
          </a:p>
          <a:p>
            <a:pPr marL="285750" indent="-285750">
              <a:buFont typeface="Arial" panose="020B0604020202020204" pitchFamily="34" charset="0"/>
              <a:buChar char="•"/>
            </a:pPr>
            <a:r>
              <a:rPr lang="de-DE" dirty="0">
                <a:solidFill>
                  <a:srgbClr val="404040"/>
                </a:solidFill>
                <a:latin typeface="Spectral"/>
              </a:rPr>
              <a:t>ALC-0315 ist ein chemisches Mutagen</a:t>
            </a:r>
          </a:p>
          <a:p>
            <a:pPr marL="285750" indent="-285750">
              <a:buFont typeface="Arial" panose="020B0604020202020204" pitchFamily="34" charset="0"/>
              <a:buChar char="•"/>
            </a:pPr>
            <a:r>
              <a:rPr lang="de-DE" dirty="0">
                <a:solidFill>
                  <a:srgbClr val="404040"/>
                </a:solidFill>
                <a:effectLst/>
                <a:latin typeface="Spectral"/>
              </a:rPr>
              <a:t>ALC-0315 ist eine mittelstarke Säure</a:t>
            </a:r>
          </a:p>
        </p:txBody>
      </p:sp>
    </p:spTree>
    <p:extLst>
      <p:ext uri="{BB962C8B-B14F-4D97-AF65-F5344CB8AC3E}">
        <p14:creationId xmlns:p14="http://schemas.microsoft.com/office/powerpoint/2010/main" val="29225690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D457C900-9058-4B2D-9086-D6100B827E8D}"/>
              </a:ext>
            </a:extLst>
          </p:cNvPr>
          <p:cNvPicPr>
            <a:picLocks noChangeAspect="1"/>
          </p:cNvPicPr>
          <p:nvPr/>
        </p:nvPicPr>
        <p:blipFill>
          <a:blip r:embed="rId2"/>
          <a:stretch>
            <a:fillRect/>
          </a:stretch>
        </p:blipFill>
        <p:spPr>
          <a:xfrm>
            <a:off x="323607" y="245074"/>
            <a:ext cx="6484513" cy="2994338"/>
          </a:xfrm>
          <a:prstGeom prst="rect">
            <a:avLst/>
          </a:prstGeom>
        </p:spPr>
      </p:pic>
      <p:pic>
        <p:nvPicPr>
          <p:cNvPr id="3" name="Grafik 2">
            <a:extLst>
              <a:ext uri="{FF2B5EF4-FFF2-40B4-BE49-F238E27FC236}">
                <a16:creationId xmlns:a16="http://schemas.microsoft.com/office/drawing/2014/main" id="{B3484F50-ABC0-4C04-8BB9-D992BAA396C3}"/>
              </a:ext>
            </a:extLst>
          </p:cNvPr>
          <p:cNvPicPr>
            <a:picLocks noChangeAspect="1"/>
          </p:cNvPicPr>
          <p:nvPr/>
        </p:nvPicPr>
        <p:blipFill>
          <a:blip r:embed="rId3"/>
          <a:stretch>
            <a:fillRect/>
          </a:stretch>
        </p:blipFill>
        <p:spPr>
          <a:xfrm>
            <a:off x="411613" y="3725506"/>
            <a:ext cx="6007994" cy="1101144"/>
          </a:xfrm>
          <a:prstGeom prst="rect">
            <a:avLst/>
          </a:prstGeom>
        </p:spPr>
      </p:pic>
      <p:sp>
        <p:nvSpPr>
          <p:cNvPr id="4" name="Rechteck 3">
            <a:extLst>
              <a:ext uri="{FF2B5EF4-FFF2-40B4-BE49-F238E27FC236}">
                <a16:creationId xmlns:a16="http://schemas.microsoft.com/office/drawing/2014/main" id="{EE374D0B-FAED-4981-997F-8F11CBAB63CC}"/>
              </a:ext>
            </a:extLst>
          </p:cNvPr>
          <p:cNvSpPr/>
          <p:nvPr/>
        </p:nvSpPr>
        <p:spPr>
          <a:xfrm>
            <a:off x="411613" y="4851079"/>
            <a:ext cx="6096000" cy="923330"/>
          </a:xfrm>
          <a:prstGeom prst="rect">
            <a:avLst/>
          </a:prstGeom>
        </p:spPr>
        <p:txBody>
          <a:bodyPr>
            <a:spAutoFit/>
          </a:bodyPr>
          <a:lstStyle/>
          <a:p>
            <a:r>
              <a:rPr lang="de-DE" i="1" dirty="0">
                <a:solidFill>
                  <a:srgbClr val="404040"/>
                </a:solidFill>
                <a:latin typeface="Spectral"/>
              </a:rPr>
              <a:t>[...] ähnliche charakteristische neutrale Massenverluste von 132,03 wurden für Lipidmodifikationen über alle 4 </a:t>
            </a:r>
            <a:r>
              <a:rPr lang="de-DE" i="1" dirty="0" err="1">
                <a:solidFill>
                  <a:srgbClr val="404040"/>
                </a:solidFill>
                <a:latin typeface="Spectral"/>
              </a:rPr>
              <a:t>Nukleobasen</a:t>
            </a:r>
            <a:r>
              <a:rPr lang="de-DE" i="1" dirty="0">
                <a:solidFill>
                  <a:srgbClr val="404040"/>
                </a:solidFill>
                <a:latin typeface="Spectral"/>
              </a:rPr>
              <a:t> hinweg beobachtet."</a:t>
            </a:r>
            <a:endParaRPr lang="de-DE" dirty="0"/>
          </a:p>
        </p:txBody>
      </p:sp>
      <p:pic>
        <p:nvPicPr>
          <p:cNvPr id="15362" name="Picture 2" descr="An external file that holds a picture, illustration, etc.&#10;Object name is 41467_2021_26926_Fig3_HTML.jpg">
            <a:extLst>
              <a:ext uri="{FF2B5EF4-FFF2-40B4-BE49-F238E27FC236}">
                <a16:creationId xmlns:a16="http://schemas.microsoft.com/office/drawing/2014/main" id="{416BB0DA-7906-4DDE-B522-8A24A66C94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8129" y="0"/>
            <a:ext cx="34813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2211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6B9F6BE0-48FD-436A-9419-0CD0E29E3093}"/>
              </a:ext>
            </a:extLst>
          </p:cNvPr>
          <p:cNvSpPr/>
          <p:nvPr/>
        </p:nvSpPr>
        <p:spPr>
          <a:xfrm>
            <a:off x="9601803" y="6182843"/>
            <a:ext cx="2363211" cy="369332"/>
          </a:xfrm>
          <a:prstGeom prst="rect">
            <a:avLst/>
          </a:prstGeom>
        </p:spPr>
        <p:txBody>
          <a:bodyPr wrap="none">
            <a:spAutoFit/>
          </a:bodyPr>
          <a:lstStyle/>
          <a:p>
            <a:r>
              <a:rPr lang="de-DE" b="1" i="1" dirty="0">
                <a:solidFill>
                  <a:srgbClr val="FF0000"/>
                </a:solidFill>
                <a:latin typeface="Spectral"/>
              </a:rPr>
              <a:t>Induktion von Toleranz</a:t>
            </a:r>
            <a:endParaRPr lang="de-DE" dirty="0"/>
          </a:p>
        </p:txBody>
      </p:sp>
      <p:pic>
        <p:nvPicPr>
          <p:cNvPr id="3" name="Grafik 2">
            <a:extLst>
              <a:ext uri="{FF2B5EF4-FFF2-40B4-BE49-F238E27FC236}">
                <a16:creationId xmlns:a16="http://schemas.microsoft.com/office/drawing/2014/main" id="{AA7C59D0-6F81-442B-A1C3-27EFE0FD1ABB}"/>
              </a:ext>
            </a:extLst>
          </p:cNvPr>
          <p:cNvPicPr>
            <a:picLocks noChangeAspect="1"/>
          </p:cNvPicPr>
          <p:nvPr/>
        </p:nvPicPr>
        <p:blipFill>
          <a:blip r:embed="rId2"/>
          <a:stretch>
            <a:fillRect/>
          </a:stretch>
        </p:blipFill>
        <p:spPr>
          <a:xfrm>
            <a:off x="196007" y="566630"/>
            <a:ext cx="7156158" cy="3005475"/>
          </a:xfrm>
          <a:prstGeom prst="rect">
            <a:avLst/>
          </a:prstGeom>
        </p:spPr>
      </p:pic>
      <p:sp>
        <p:nvSpPr>
          <p:cNvPr id="5" name="Rechteck 4">
            <a:extLst>
              <a:ext uri="{FF2B5EF4-FFF2-40B4-BE49-F238E27FC236}">
                <a16:creationId xmlns:a16="http://schemas.microsoft.com/office/drawing/2014/main" id="{F785F820-8FBC-44B5-927B-A1F3F03DCEE4}"/>
              </a:ext>
            </a:extLst>
          </p:cNvPr>
          <p:cNvSpPr/>
          <p:nvPr/>
        </p:nvSpPr>
        <p:spPr>
          <a:xfrm>
            <a:off x="296444" y="3387439"/>
            <a:ext cx="4478855" cy="369332"/>
          </a:xfrm>
          <a:prstGeom prst="rect">
            <a:avLst/>
          </a:prstGeom>
        </p:spPr>
        <p:txBody>
          <a:bodyPr wrap="none">
            <a:spAutoFit/>
          </a:bodyPr>
          <a:lstStyle/>
          <a:p>
            <a:r>
              <a:rPr lang="de-DE" dirty="0">
                <a:hlinkClick r:id="rId3"/>
              </a:rPr>
              <a:t>https://pubmed.ncbi.nlm.nih.gov/37243095/</a:t>
            </a:r>
            <a:r>
              <a:rPr lang="de-DE" dirty="0"/>
              <a:t> </a:t>
            </a:r>
          </a:p>
        </p:txBody>
      </p:sp>
      <p:pic>
        <p:nvPicPr>
          <p:cNvPr id="6" name="Grafik 5">
            <a:extLst>
              <a:ext uri="{FF2B5EF4-FFF2-40B4-BE49-F238E27FC236}">
                <a16:creationId xmlns:a16="http://schemas.microsoft.com/office/drawing/2014/main" id="{3B497FAA-0867-4575-9F08-783321167E39}"/>
              </a:ext>
            </a:extLst>
          </p:cNvPr>
          <p:cNvPicPr>
            <a:picLocks noChangeAspect="1"/>
          </p:cNvPicPr>
          <p:nvPr/>
        </p:nvPicPr>
        <p:blipFill>
          <a:blip r:embed="rId4"/>
          <a:stretch>
            <a:fillRect/>
          </a:stretch>
        </p:blipFill>
        <p:spPr>
          <a:xfrm>
            <a:off x="111349" y="3744837"/>
            <a:ext cx="5803676" cy="3005475"/>
          </a:xfrm>
          <a:prstGeom prst="rect">
            <a:avLst/>
          </a:prstGeom>
        </p:spPr>
      </p:pic>
      <p:sp>
        <p:nvSpPr>
          <p:cNvPr id="8" name="Rechteck 7">
            <a:extLst>
              <a:ext uri="{FF2B5EF4-FFF2-40B4-BE49-F238E27FC236}">
                <a16:creationId xmlns:a16="http://schemas.microsoft.com/office/drawing/2014/main" id="{19639CD4-0B6E-47C5-802E-430DB7E6D67B}"/>
              </a:ext>
            </a:extLst>
          </p:cNvPr>
          <p:cNvSpPr/>
          <p:nvPr/>
        </p:nvSpPr>
        <p:spPr>
          <a:xfrm>
            <a:off x="4229251" y="6367509"/>
            <a:ext cx="4478855" cy="369332"/>
          </a:xfrm>
          <a:prstGeom prst="rect">
            <a:avLst/>
          </a:prstGeom>
        </p:spPr>
        <p:txBody>
          <a:bodyPr wrap="none">
            <a:spAutoFit/>
          </a:bodyPr>
          <a:lstStyle/>
          <a:p>
            <a:r>
              <a:rPr lang="de-DE" dirty="0">
                <a:hlinkClick r:id="rId5"/>
              </a:rPr>
              <a:t>https://pubmed.ncbi.nlm.nih.gov/36548397/</a:t>
            </a:r>
            <a:r>
              <a:rPr lang="de-DE" dirty="0"/>
              <a:t> </a:t>
            </a:r>
          </a:p>
        </p:txBody>
      </p:sp>
      <p:pic>
        <p:nvPicPr>
          <p:cNvPr id="9" name="Grafik 8">
            <a:extLst>
              <a:ext uri="{FF2B5EF4-FFF2-40B4-BE49-F238E27FC236}">
                <a16:creationId xmlns:a16="http://schemas.microsoft.com/office/drawing/2014/main" id="{9874A77B-1E38-439F-902F-B6A13480DDCF}"/>
              </a:ext>
            </a:extLst>
          </p:cNvPr>
          <p:cNvPicPr>
            <a:picLocks noChangeAspect="1"/>
          </p:cNvPicPr>
          <p:nvPr/>
        </p:nvPicPr>
        <p:blipFill>
          <a:blip r:embed="rId6"/>
          <a:stretch>
            <a:fillRect/>
          </a:stretch>
        </p:blipFill>
        <p:spPr>
          <a:xfrm>
            <a:off x="5858339" y="2700878"/>
            <a:ext cx="6222312" cy="3296530"/>
          </a:xfrm>
          <a:prstGeom prst="rect">
            <a:avLst/>
          </a:prstGeom>
        </p:spPr>
      </p:pic>
      <p:sp>
        <p:nvSpPr>
          <p:cNvPr id="11" name="Rechteck 10">
            <a:extLst>
              <a:ext uri="{FF2B5EF4-FFF2-40B4-BE49-F238E27FC236}">
                <a16:creationId xmlns:a16="http://schemas.microsoft.com/office/drawing/2014/main" id="{787C5DC1-F056-4341-BD4F-24927DB09EBB}"/>
              </a:ext>
            </a:extLst>
          </p:cNvPr>
          <p:cNvSpPr/>
          <p:nvPr/>
        </p:nvSpPr>
        <p:spPr>
          <a:xfrm>
            <a:off x="7087553" y="2196096"/>
            <a:ext cx="4993098" cy="646331"/>
          </a:xfrm>
          <a:prstGeom prst="rect">
            <a:avLst/>
          </a:prstGeom>
        </p:spPr>
        <p:txBody>
          <a:bodyPr wrap="square">
            <a:spAutoFit/>
          </a:bodyPr>
          <a:lstStyle/>
          <a:p>
            <a:r>
              <a:rPr lang="de-DE" dirty="0">
                <a:hlinkClick r:id="rId7"/>
              </a:rPr>
              <a:t>https://www.frontiersin.org/articles/10.3389/fimmu.2023.1309997/full</a:t>
            </a:r>
            <a:r>
              <a:rPr lang="de-DE" dirty="0"/>
              <a:t> </a:t>
            </a:r>
          </a:p>
        </p:txBody>
      </p:sp>
    </p:spTree>
    <p:extLst>
      <p:ext uri="{BB962C8B-B14F-4D97-AF65-F5344CB8AC3E}">
        <p14:creationId xmlns:p14="http://schemas.microsoft.com/office/powerpoint/2010/main" val="35498314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A184E555-6B4F-4146-B9B2-3ACF289D4E0F}"/>
              </a:ext>
            </a:extLst>
          </p:cNvPr>
          <p:cNvSpPr/>
          <p:nvPr/>
        </p:nvSpPr>
        <p:spPr>
          <a:xfrm>
            <a:off x="8019944" y="6244385"/>
            <a:ext cx="4030014" cy="369332"/>
          </a:xfrm>
          <a:prstGeom prst="rect">
            <a:avLst/>
          </a:prstGeom>
        </p:spPr>
        <p:txBody>
          <a:bodyPr wrap="none">
            <a:spAutoFit/>
          </a:bodyPr>
          <a:lstStyle/>
          <a:p>
            <a:r>
              <a:rPr lang="de-DE" b="1" i="1">
                <a:solidFill>
                  <a:srgbClr val="FF0000"/>
                </a:solidFill>
                <a:latin typeface="Spectral"/>
              </a:rPr>
              <a:t>Induktion von Autoimmunerkrankungen</a:t>
            </a:r>
            <a:endParaRPr lang="de-DE" dirty="0"/>
          </a:p>
        </p:txBody>
      </p:sp>
      <p:pic>
        <p:nvPicPr>
          <p:cNvPr id="12290" name="Picture 2" descr="https://substackcdn.com/image/fetch/w_1456,c_limit,f_auto,q_auto:good,fl_progressive:steep/https%3A%2F%2Fsubstack-post-media.s3.amazonaws.com%2Fpublic%2Fimages%2F5ff0f5fd-c8c6-40c4-aa92-7f6c281266c2_945x341.png">
            <a:extLst>
              <a:ext uri="{FF2B5EF4-FFF2-40B4-BE49-F238E27FC236}">
                <a16:creationId xmlns:a16="http://schemas.microsoft.com/office/drawing/2014/main" id="{E38EE73A-30D2-4DD5-BD2F-39DDE6C32D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916" y="428949"/>
            <a:ext cx="9001125" cy="3248025"/>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2">
            <a:extLst>
              <a:ext uri="{FF2B5EF4-FFF2-40B4-BE49-F238E27FC236}">
                <a16:creationId xmlns:a16="http://schemas.microsoft.com/office/drawing/2014/main" id="{04363F32-7025-4643-AAD4-024C6198C84A}"/>
              </a:ext>
            </a:extLst>
          </p:cNvPr>
          <p:cNvSpPr/>
          <p:nvPr/>
        </p:nvSpPr>
        <p:spPr>
          <a:xfrm>
            <a:off x="819704" y="3798254"/>
            <a:ext cx="8706036" cy="1200329"/>
          </a:xfrm>
          <a:prstGeom prst="rect">
            <a:avLst/>
          </a:prstGeom>
        </p:spPr>
        <p:txBody>
          <a:bodyPr wrap="square">
            <a:spAutoFit/>
          </a:bodyPr>
          <a:lstStyle/>
          <a:p>
            <a:r>
              <a:rPr lang="de-DE" i="1" dirty="0">
                <a:solidFill>
                  <a:srgbClr val="404040"/>
                </a:solidFill>
                <a:latin typeface="Spectral"/>
              </a:rPr>
              <a:t>„Anti-DNA-Antikörper sind beim Menschen in Einzelfällen um 20-30 % erhöht, und es wird davon ausgegangen, dass sie auf dieser Ebene keine Pathologie auslösen. Bei Patienten mit systemischem Lupus </a:t>
            </a:r>
            <a:r>
              <a:rPr lang="de-DE" i="1" dirty="0" err="1">
                <a:solidFill>
                  <a:srgbClr val="404040"/>
                </a:solidFill>
                <a:latin typeface="Spectral"/>
              </a:rPr>
              <a:t>erythromatosus</a:t>
            </a:r>
            <a:r>
              <a:rPr lang="de-DE" i="1" dirty="0">
                <a:solidFill>
                  <a:srgbClr val="404040"/>
                </a:solidFill>
                <a:latin typeface="Spectral"/>
              </a:rPr>
              <a:t>, einer Autoimmunerkrankung, die mit erhöhten Anti-DNA-Antikörpern korreliert, werden dagegen 100- bis 1.000-fache Erhöhungen festgestellt.“</a:t>
            </a:r>
            <a:endParaRPr lang="de-DE" dirty="0"/>
          </a:p>
        </p:txBody>
      </p:sp>
    </p:spTree>
    <p:extLst>
      <p:ext uri="{BB962C8B-B14F-4D97-AF65-F5344CB8AC3E}">
        <p14:creationId xmlns:p14="http://schemas.microsoft.com/office/powerpoint/2010/main" val="2430998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319882-52AF-4CFA-9D97-DF0B9D0C524B}"/>
              </a:ext>
            </a:extLst>
          </p:cNvPr>
          <p:cNvPicPr>
            <a:picLocks noChangeAspect="1"/>
          </p:cNvPicPr>
          <p:nvPr/>
        </p:nvPicPr>
        <p:blipFill>
          <a:blip r:embed="rId2"/>
          <a:stretch>
            <a:fillRect/>
          </a:stretch>
        </p:blipFill>
        <p:spPr>
          <a:xfrm>
            <a:off x="586906" y="368987"/>
            <a:ext cx="6490169" cy="3482168"/>
          </a:xfrm>
          <a:prstGeom prst="rect">
            <a:avLst/>
          </a:prstGeom>
        </p:spPr>
      </p:pic>
      <p:sp>
        <p:nvSpPr>
          <p:cNvPr id="4" name="Rechteck 3">
            <a:extLst>
              <a:ext uri="{FF2B5EF4-FFF2-40B4-BE49-F238E27FC236}">
                <a16:creationId xmlns:a16="http://schemas.microsoft.com/office/drawing/2014/main" id="{669D2C48-CC29-4A9C-B625-9523B3FE1A60}"/>
              </a:ext>
            </a:extLst>
          </p:cNvPr>
          <p:cNvSpPr/>
          <p:nvPr/>
        </p:nvSpPr>
        <p:spPr>
          <a:xfrm>
            <a:off x="3883022" y="3244334"/>
            <a:ext cx="4478855" cy="369332"/>
          </a:xfrm>
          <a:prstGeom prst="rect">
            <a:avLst/>
          </a:prstGeom>
        </p:spPr>
        <p:txBody>
          <a:bodyPr wrap="none">
            <a:spAutoFit/>
          </a:bodyPr>
          <a:lstStyle/>
          <a:p>
            <a:r>
              <a:rPr lang="de-DE" dirty="0">
                <a:hlinkClick r:id="rId3"/>
              </a:rPr>
              <a:t>https://pubmed.ncbi.nlm.nih.gov/36476668/</a:t>
            </a:r>
            <a:r>
              <a:rPr lang="de-DE" dirty="0"/>
              <a:t> </a:t>
            </a:r>
          </a:p>
        </p:txBody>
      </p:sp>
      <p:pic>
        <p:nvPicPr>
          <p:cNvPr id="8" name="Grafik 7">
            <a:extLst>
              <a:ext uri="{FF2B5EF4-FFF2-40B4-BE49-F238E27FC236}">
                <a16:creationId xmlns:a16="http://schemas.microsoft.com/office/drawing/2014/main" id="{C67B1515-36CD-4CAC-B11C-E9589D8D3AC3}"/>
              </a:ext>
            </a:extLst>
          </p:cNvPr>
          <p:cNvPicPr>
            <a:picLocks noChangeAspect="1"/>
          </p:cNvPicPr>
          <p:nvPr/>
        </p:nvPicPr>
        <p:blipFill>
          <a:blip r:embed="rId4"/>
          <a:stretch>
            <a:fillRect/>
          </a:stretch>
        </p:blipFill>
        <p:spPr>
          <a:xfrm>
            <a:off x="705722" y="3871545"/>
            <a:ext cx="6982340" cy="2986454"/>
          </a:xfrm>
          <a:prstGeom prst="rect">
            <a:avLst/>
          </a:prstGeom>
        </p:spPr>
      </p:pic>
      <p:sp>
        <p:nvSpPr>
          <p:cNvPr id="10" name="Rechteck 9">
            <a:extLst>
              <a:ext uri="{FF2B5EF4-FFF2-40B4-BE49-F238E27FC236}">
                <a16:creationId xmlns:a16="http://schemas.microsoft.com/office/drawing/2014/main" id="{1CD0E9F5-2AED-4D37-A484-6C3A23747E76}"/>
              </a:ext>
            </a:extLst>
          </p:cNvPr>
          <p:cNvSpPr/>
          <p:nvPr/>
        </p:nvSpPr>
        <p:spPr>
          <a:xfrm>
            <a:off x="5827232" y="6304347"/>
            <a:ext cx="4478855" cy="369332"/>
          </a:xfrm>
          <a:prstGeom prst="rect">
            <a:avLst/>
          </a:prstGeom>
        </p:spPr>
        <p:txBody>
          <a:bodyPr wrap="none">
            <a:spAutoFit/>
          </a:bodyPr>
          <a:lstStyle/>
          <a:p>
            <a:r>
              <a:rPr lang="de-DE" dirty="0">
                <a:hlinkClick r:id="rId5"/>
              </a:rPr>
              <a:t>https://pubmed.ncbi.nlm.nih.gov/36715089/</a:t>
            </a:r>
            <a:r>
              <a:rPr lang="de-DE" dirty="0"/>
              <a:t> </a:t>
            </a:r>
          </a:p>
        </p:txBody>
      </p:sp>
    </p:spTree>
    <p:extLst>
      <p:ext uri="{BB962C8B-B14F-4D97-AF65-F5344CB8AC3E}">
        <p14:creationId xmlns:p14="http://schemas.microsoft.com/office/powerpoint/2010/main" val="2733291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E9DDB3D2-0A2B-4E88-AC94-8E02E217876B}"/>
              </a:ext>
            </a:extLst>
          </p:cNvPr>
          <p:cNvPicPr>
            <a:picLocks noChangeAspect="1"/>
          </p:cNvPicPr>
          <p:nvPr/>
        </p:nvPicPr>
        <p:blipFill>
          <a:blip r:embed="rId2"/>
          <a:stretch>
            <a:fillRect/>
          </a:stretch>
        </p:blipFill>
        <p:spPr>
          <a:xfrm>
            <a:off x="695645" y="3946054"/>
            <a:ext cx="6272689" cy="2763147"/>
          </a:xfrm>
          <a:prstGeom prst="rect">
            <a:avLst/>
          </a:prstGeom>
        </p:spPr>
      </p:pic>
      <p:sp>
        <p:nvSpPr>
          <p:cNvPr id="7" name="Rechteck 6">
            <a:extLst>
              <a:ext uri="{FF2B5EF4-FFF2-40B4-BE49-F238E27FC236}">
                <a16:creationId xmlns:a16="http://schemas.microsoft.com/office/drawing/2014/main" id="{C880BC39-AA24-4C5A-B656-5F4A4812817F}"/>
              </a:ext>
            </a:extLst>
          </p:cNvPr>
          <p:cNvSpPr/>
          <p:nvPr/>
        </p:nvSpPr>
        <p:spPr>
          <a:xfrm>
            <a:off x="4158229" y="6014167"/>
            <a:ext cx="4478855" cy="369332"/>
          </a:xfrm>
          <a:prstGeom prst="rect">
            <a:avLst/>
          </a:prstGeom>
        </p:spPr>
        <p:txBody>
          <a:bodyPr wrap="none">
            <a:spAutoFit/>
          </a:bodyPr>
          <a:lstStyle/>
          <a:p>
            <a:r>
              <a:rPr lang="de-DE" dirty="0">
                <a:hlinkClick r:id="rId3"/>
              </a:rPr>
              <a:t>https://pubmed.ncbi.nlm.nih.gov/34957554/</a:t>
            </a:r>
            <a:r>
              <a:rPr lang="de-DE" dirty="0"/>
              <a:t> </a:t>
            </a:r>
          </a:p>
        </p:txBody>
      </p:sp>
      <p:pic>
        <p:nvPicPr>
          <p:cNvPr id="3" name="Grafik 2">
            <a:extLst>
              <a:ext uri="{FF2B5EF4-FFF2-40B4-BE49-F238E27FC236}">
                <a16:creationId xmlns:a16="http://schemas.microsoft.com/office/drawing/2014/main" id="{3D6B78AA-BBCC-4C6E-A1F0-3214ABCD1AC2}"/>
              </a:ext>
            </a:extLst>
          </p:cNvPr>
          <p:cNvPicPr>
            <a:picLocks noChangeAspect="1"/>
          </p:cNvPicPr>
          <p:nvPr/>
        </p:nvPicPr>
        <p:blipFill>
          <a:blip r:embed="rId4"/>
          <a:stretch>
            <a:fillRect/>
          </a:stretch>
        </p:blipFill>
        <p:spPr>
          <a:xfrm>
            <a:off x="598910" y="148799"/>
            <a:ext cx="8384146" cy="3599645"/>
          </a:xfrm>
          <a:prstGeom prst="rect">
            <a:avLst/>
          </a:prstGeom>
        </p:spPr>
      </p:pic>
      <p:sp>
        <p:nvSpPr>
          <p:cNvPr id="8" name="Rechteck 7">
            <a:extLst>
              <a:ext uri="{FF2B5EF4-FFF2-40B4-BE49-F238E27FC236}">
                <a16:creationId xmlns:a16="http://schemas.microsoft.com/office/drawing/2014/main" id="{D9A492FF-7C69-49DF-B69D-C510C2144DF5}"/>
              </a:ext>
            </a:extLst>
          </p:cNvPr>
          <p:cNvSpPr/>
          <p:nvPr/>
        </p:nvSpPr>
        <p:spPr>
          <a:xfrm>
            <a:off x="5960397" y="3379112"/>
            <a:ext cx="4478855" cy="369332"/>
          </a:xfrm>
          <a:prstGeom prst="rect">
            <a:avLst/>
          </a:prstGeom>
        </p:spPr>
        <p:txBody>
          <a:bodyPr wrap="none">
            <a:spAutoFit/>
          </a:bodyPr>
          <a:lstStyle/>
          <a:p>
            <a:r>
              <a:rPr lang="de-DE" dirty="0">
                <a:hlinkClick r:id="rId5"/>
              </a:rPr>
              <a:t>https://pubmed.ncbi.nlm.nih.gov/34291477/</a:t>
            </a:r>
            <a:r>
              <a:rPr lang="de-DE" dirty="0"/>
              <a:t> </a:t>
            </a:r>
          </a:p>
        </p:txBody>
      </p:sp>
    </p:spTree>
    <p:extLst>
      <p:ext uri="{BB962C8B-B14F-4D97-AF65-F5344CB8AC3E}">
        <p14:creationId xmlns:p14="http://schemas.microsoft.com/office/powerpoint/2010/main" val="21418243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821384F-3D07-4ABA-900D-62A640C00704}"/>
              </a:ext>
            </a:extLst>
          </p:cNvPr>
          <p:cNvPicPr>
            <a:picLocks noChangeAspect="1"/>
          </p:cNvPicPr>
          <p:nvPr/>
        </p:nvPicPr>
        <p:blipFill>
          <a:blip r:embed="rId2"/>
          <a:stretch>
            <a:fillRect/>
          </a:stretch>
        </p:blipFill>
        <p:spPr>
          <a:xfrm>
            <a:off x="179190" y="328160"/>
            <a:ext cx="8938178" cy="4481200"/>
          </a:xfrm>
          <a:prstGeom prst="rect">
            <a:avLst/>
          </a:prstGeom>
        </p:spPr>
      </p:pic>
      <p:sp>
        <p:nvSpPr>
          <p:cNvPr id="5" name="Rechteck 4">
            <a:extLst>
              <a:ext uri="{FF2B5EF4-FFF2-40B4-BE49-F238E27FC236}">
                <a16:creationId xmlns:a16="http://schemas.microsoft.com/office/drawing/2014/main" id="{1B0566E2-09B1-4A66-BD48-53BA42A161BD}"/>
              </a:ext>
            </a:extLst>
          </p:cNvPr>
          <p:cNvSpPr/>
          <p:nvPr/>
        </p:nvSpPr>
        <p:spPr>
          <a:xfrm>
            <a:off x="363396" y="5028745"/>
            <a:ext cx="5428024" cy="369332"/>
          </a:xfrm>
          <a:prstGeom prst="rect">
            <a:avLst/>
          </a:prstGeom>
        </p:spPr>
        <p:txBody>
          <a:bodyPr wrap="none">
            <a:spAutoFit/>
          </a:bodyPr>
          <a:lstStyle/>
          <a:p>
            <a:r>
              <a:rPr lang="de-DE" dirty="0">
                <a:hlinkClick r:id="rId3"/>
              </a:rPr>
              <a:t>https://de.wikipedia.org/wiki/Antisense-Oligonukleotid</a:t>
            </a:r>
            <a:r>
              <a:rPr lang="de-DE" dirty="0"/>
              <a:t> </a:t>
            </a:r>
          </a:p>
        </p:txBody>
      </p:sp>
    </p:spTree>
    <p:extLst>
      <p:ext uri="{BB962C8B-B14F-4D97-AF65-F5344CB8AC3E}">
        <p14:creationId xmlns:p14="http://schemas.microsoft.com/office/powerpoint/2010/main" val="6487354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s://substackcdn.com/image/fetch/w_1456,c_limit,f_auto,q_auto:good,fl_progressive:steep/https%3A%2F%2Fsubstack-post-media.s3.amazonaws.com%2Fpublic%2Fimages%2F94d89518-d247-4c5e-85d7-eac4b60234a2_2550x3507.jpeg">
            <a:extLst>
              <a:ext uri="{FF2B5EF4-FFF2-40B4-BE49-F238E27FC236}">
                <a16:creationId xmlns:a16="http://schemas.microsoft.com/office/drawing/2014/main" id="{1D456CAC-2962-4498-8401-F8FC0A066F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905" y="0"/>
            <a:ext cx="5344357" cy="7348066"/>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a:extLst>
              <a:ext uri="{FF2B5EF4-FFF2-40B4-BE49-F238E27FC236}">
                <a16:creationId xmlns:a16="http://schemas.microsoft.com/office/drawing/2014/main" id="{1F949013-A4F6-4C32-A925-9A435FC67A74}"/>
              </a:ext>
            </a:extLst>
          </p:cNvPr>
          <p:cNvSpPr/>
          <p:nvPr/>
        </p:nvSpPr>
        <p:spPr>
          <a:xfrm>
            <a:off x="6164063" y="174413"/>
            <a:ext cx="6096000" cy="1200329"/>
          </a:xfrm>
          <a:prstGeom prst="rect">
            <a:avLst/>
          </a:prstGeom>
        </p:spPr>
        <p:txBody>
          <a:bodyPr>
            <a:spAutoFit/>
          </a:bodyPr>
          <a:lstStyle/>
          <a:p>
            <a:r>
              <a:rPr lang="de-DE" dirty="0">
                <a:solidFill>
                  <a:srgbClr val="404040"/>
                </a:solidFill>
                <a:latin typeface="Spectral"/>
              </a:rPr>
              <a:t>Spektrum der Wissenschaft | Spektrum Spezial BMH - Gentherapie. 1. Auflage | 2023 | beck-shop.de. https://www.beck-shop.de/spektrum-der-wissenschaft-spektrum-spezial-bmh-gentherapie/product/36096561.</a:t>
            </a:r>
            <a:endParaRPr lang="de-DE" dirty="0"/>
          </a:p>
        </p:txBody>
      </p:sp>
    </p:spTree>
    <p:extLst>
      <p:ext uri="{BB962C8B-B14F-4D97-AF65-F5344CB8AC3E}">
        <p14:creationId xmlns:p14="http://schemas.microsoft.com/office/powerpoint/2010/main" val="15369215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F87F8768-95C3-44B1-93F0-FD36622D2AD5}"/>
              </a:ext>
            </a:extLst>
          </p:cNvPr>
          <p:cNvSpPr/>
          <p:nvPr/>
        </p:nvSpPr>
        <p:spPr>
          <a:xfrm>
            <a:off x="446842" y="435407"/>
            <a:ext cx="10747899" cy="2616101"/>
          </a:xfrm>
          <a:prstGeom prst="rect">
            <a:avLst/>
          </a:prstGeom>
        </p:spPr>
        <p:txBody>
          <a:bodyPr wrap="square">
            <a:spAutoFit/>
          </a:bodyPr>
          <a:lstStyle/>
          <a:p>
            <a:r>
              <a:rPr lang="de-DE" sz="3200" b="1" dirty="0">
                <a:solidFill>
                  <a:srgbClr val="002060"/>
                </a:solidFill>
                <a:latin typeface="var(--font_family_headings, var(--font_family_headings_preset, 'SF Compact Display', -apple-system, BlinkMacSystemFont, 'Segoe UI', Roboto, Helvetica, Arial, sans-serif, 'Apple Color Emoji', 'Segoe UI Emoji', 'Segoe UI Symbol'))"/>
              </a:rPr>
              <a:t>Das Paul-Ehrlich-Institut weist explizit darauf hin, dass bei der Herstellung von COVID-19-mRNA-Impfstoffen keine DNA aus Zellen tierischen Ursprungs eingesetzt werden. Es handelt sich ausschließlich um Plasmid-DNA bakteriellen Ursprungs</a:t>
            </a:r>
            <a:r>
              <a:rPr lang="de-DE" sz="3200" b="1" dirty="0">
                <a:solidFill>
                  <a:srgbClr val="404040"/>
                </a:solidFill>
                <a:latin typeface="var(--font_family_headings, var(--font_family_headings_preset, 'SF Compact Display', -apple-system, BlinkMacSystemFont, 'Segoe UI', Roboto, Helvetica, Arial, sans-serif, 'Apple Color Emoji', 'Segoe UI Emoji', 'Segoe UI Symbol'))"/>
              </a:rPr>
              <a:t>.</a:t>
            </a:r>
          </a:p>
          <a:p>
            <a:endParaRPr lang="de-DE" b="1" dirty="0">
              <a:solidFill>
                <a:srgbClr val="404040"/>
              </a:solidFill>
              <a:latin typeface="var(--font_family_headings, var(--font_family_headings_preset, 'SF Compact Display', -apple-system, BlinkMacSystemFont, 'Segoe UI', Roboto, Helvetica, Arial, sans-serif, 'Apple Color Emoji', 'Segoe UI Emoji', 'Segoe UI Symbol'))"/>
            </a:endParaRPr>
          </a:p>
          <a:p>
            <a:r>
              <a:rPr lang="de-DE" dirty="0">
                <a:solidFill>
                  <a:srgbClr val="404040"/>
                </a:solidFill>
                <a:latin typeface="Spectral"/>
              </a:rPr>
              <a:t>Das ist korrekt.</a:t>
            </a:r>
            <a:endParaRPr lang="de-DE" b="0" i="0" dirty="0">
              <a:solidFill>
                <a:srgbClr val="404040"/>
              </a:solidFill>
              <a:effectLst/>
              <a:latin typeface="Spectral"/>
            </a:endParaRPr>
          </a:p>
        </p:txBody>
      </p:sp>
    </p:spTree>
    <p:extLst>
      <p:ext uri="{BB962C8B-B14F-4D97-AF65-F5344CB8AC3E}">
        <p14:creationId xmlns:p14="http://schemas.microsoft.com/office/powerpoint/2010/main" val="22763274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substackcdn.com/image/fetch/w_1456,c_limit,f_auto,q_auto:good,fl_progressive:steep/https%3A%2F%2Fsubstack-post-media.s3.amazonaws.com%2Fpublic%2Fimages%2Fbc324aae-16d6-4509-8acd-ca92222f6afc_945x1013.png">
            <a:extLst>
              <a:ext uri="{FF2B5EF4-FFF2-40B4-BE49-F238E27FC236}">
                <a16:creationId xmlns:a16="http://schemas.microsoft.com/office/drawing/2014/main" id="{BD07652B-0110-4041-927F-A501D5806B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450" y="265867"/>
            <a:ext cx="63976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a:extLst>
              <a:ext uri="{FF2B5EF4-FFF2-40B4-BE49-F238E27FC236}">
                <a16:creationId xmlns:a16="http://schemas.microsoft.com/office/drawing/2014/main" id="{63B4932E-7DF9-4176-89F8-F94A358CFE96}"/>
              </a:ext>
            </a:extLst>
          </p:cNvPr>
          <p:cNvSpPr/>
          <p:nvPr/>
        </p:nvSpPr>
        <p:spPr>
          <a:xfrm>
            <a:off x="6436310" y="422908"/>
            <a:ext cx="5681709" cy="4801314"/>
          </a:xfrm>
          <a:prstGeom prst="rect">
            <a:avLst/>
          </a:prstGeom>
        </p:spPr>
        <p:txBody>
          <a:bodyPr wrap="square">
            <a:spAutoFit/>
          </a:bodyPr>
          <a:lstStyle/>
          <a:p>
            <a:r>
              <a:rPr lang="de-DE" b="0" i="0" dirty="0">
                <a:solidFill>
                  <a:srgbClr val="404040"/>
                </a:solidFill>
                <a:effectLst/>
                <a:latin typeface="Spectral"/>
              </a:rPr>
              <a:t> </a:t>
            </a:r>
            <a:r>
              <a:rPr lang="de-DE" b="0" i="1" dirty="0">
                <a:solidFill>
                  <a:srgbClr val="404040"/>
                </a:solidFill>
                <a:effectLst/>
                <a:latin typeface="Spectral"/>
              </a:rPr>
              <a:t>Es wurde kein detaillierter Bericht zu den begonnen Studien, um die Stabilität des </a:t>
            </a:r>
            <a:r>
              <a:rPr lang="de-DE" b="0" i="1" dirty="0" err="1">
                <a:solidFill>
                  <a:srgbClr val="404040"/>
                </a:solidFill>
                <a:effectLst/>
                <a:latin typeface="Spectral"/>
              </a:rPr>
              <a:t>DNase</a:t>
            </a:r>
            <a:r>
              <a:rPr lang="de-DE" b="0" i="1" dirty="0">
                <a:solidFill>
                  <a:srgbClr val="404040"/>
                </a:solidFill>
                <a:effectLst/>
                <a:latin typeface="Spectral"/>
              </a:rPr>
              <a:t>- </a:t>
            </a:r>
            <a:r>
              <a:rPr lang="de-DE" b="0" i="1" dirty="0" err="1">
                <a:solidFill>
                  <a:srgbClr val="404040"/>
                </a:solidFill>
                <a:effectLst/>
                <a:latin typeface="Spectral"/>
              </a:rPr>
              <a:t>Verdaus</a:t>
            </a:r>
            <a:r>
              <a:rPr lang="de-DE" b="0" i="1" dirty="0">
                <a:solidFill>
                  <a:srgbClr val="404040"/>
                </a:solidFill>
                <a:effectLst/>
                <a:latin typeface="Spectral"/>
              </a:rPr>
              <a:t> zu erhöhen, eingereicht.</a:t>
            </a:r>
            <a:endParaRPr lang="de-DE" b="0" i="0" dirty="0">
              <a:solidFill>
                <a:srgbClr val="404040"/>
              </a:solidFill>
              <a:effectLst/>
              <a:latin typeface="Spectral"/>
            </a:endParaRPr>
          </a:p>
          <a:p>
            <a:r>
              <a:rPr lang="de-DE" b="0" i="1" dirty="0">
                <a:solidFill>
                  <a:srgbClr val="404040"/>
                </a:solidFill>
                <a:effectLst/>
                <a:latin typeface="Spectral"/>
              </a:rPr>
              <a:t>[…]</a:t>
            </a:r>
            <a:endParaRPr lang="de-DE" b="0" i="0" dirty="0">
              <a:solidFill>
                <a:srgbClr val="404040"/>
              </a:solidFill>
              <a:effectLst/>
              <a:latin typeface="Spectral"/>
            </a:endParaRPr>
          </a:p>
          <a:p>
            <a:r>
              <a:rPr lang="de-DE" b="0" i="1" dirty="0">
                <a:solidFill>
                  <a:srgbClr val="404040"/>
                </a:solidFill>
                <a:effectLst/>
                <a:latin typeface="Spectral"/>
              </a:rPr>
              <a:t>Es wird erwartet, dass eine detaillierte Zusammenfassung der Ergebnisse der durchgeführten Studien zur Erhöhung der Stabilität des </a:t>
            </a:r>
            <a:r>
              <a:rPr lang="de-DE" b="0" i="1" dirty="0" err="1">
                <a:solidFill>
                  <a:srgbClr val="404040"/>
                </a:solidFill>
                <a:effectLst/>
                <a:latin typeface="Spectral"/>
              </a:rPr>
              <a:t>DNase-Verdaus</a:t>
            </a:r>
            <a:r>
              <a:rPr lang="de-DE" b="0" i="1" dirty="0">
                <a:solidFill>
                  <a:srgbClr val="404040"/>
                </a:solidFill>
                <a:effectLst/>
                <a:latin typeface="Spectral"/>
              </a:rPr>
              <a:t> in Modul 3.2.S.2.5 des Dossiers bis Ende des zweiten Quartal 2021 enthalten sein wird.</a:t>
            </a:r>
            <a:endParaRPr lang="de-DE" b="0" i="0" dirty="0">
              <a:solidFill>
                <a:srgbClr val="404040"/>
              </a:solidFill>
              <a:effectLst/>
              <a:latin typeface="Spectral"/>
            </a:endParaRPr>
          </a:p>
          <a:p>
            <a:r>
              <a:rPr lang="de-DE" b="0" i="1" dirty="0">
                <a:solidFill>
                  <a:srgbClr val="404040"/>
                </a:solidFill>
                <a:effectLst/>
                <a:latin typeface="Spectral"/>
              </a:rPr>
              <a:t>[…]</a:t>
            </a:r>
            <a:endParaRPr lang="de-DE" b="0" i="0" dirty="0">
              <a:solidFill>
                <a:srgbClr val="404040"/>
              </a:solidFill>
              <a:effectLst/>
              <a:latin typeface="Spectral"/>
            </a:endParaRPr>
          </a:p>
          <a:p>
            <a:r>
              <a:rPr lang="de-DE" b="0" i="1" dirty="0">
                <a:solidFill>
                  <a:srgbClr val="404040"/>
                </a:solidFill>
                <a:effectLst/>
                <a:latin typeface="Spectral"/>
              </a:rPr>
              <a:t>PAM (Post-</a:t>
            </a:r>
            <a:r>
              <a:rPr lang="de-DE" b="0" i="1" dirty="0" err="1">
                <a:solidFill>
                  <a:srgbClr val="404040"/>
                </a:solidFill>
                <a:effectLst/>
                <a:latin typeface="Spectral"/>
              </a:rPr>
              <a:t>authorization</a:t>
            </a:r>
            <a:r>
              <a:rPr lang="de-DE" b="0" i="1" dirty="0">
                <a:solidFill>
                  <a:srgbClr val="404040"/>
                </a:solidFill>
                <a:effectLst/>
                <a:latin typeface="Spectral"/>
              </a:rPr>
              <a:t> </a:t>
            </a:r>
            <a:r>
              <a:rPr lang="de-DE" b="0" i="1" dirty="0" err="1">
                <a:solidFill>
                  <a:srgbClr val="404040"/>
                </a:solidFill>
                <a:effectLst/>
                <a:latin typeface="Spectral"/>
              </a:rPr>
              <a:t>measure</a:t>
            </a:r>
            <a:r>
              <a:rPr lang="de-DE" b="0" i="1" dirty="0">
                <a:solidFill>
                  <a:srgbClr val="404040"/>
                </a:solidFill>
                <a:effectLst/>
                <a:latin typeface="Spectral"/>
              </a:rPr>
              <a:t>) = Maßnahme nach der Zulassung: NICHT ERFÜLLT.</a:t>
            </a:r>
          </a:p>
          <a:p>
            <a:endParaRPr lang="de-DE" b="0" i="0" dirty="0">
              <a:solidFill>
                <a:srgbClr val="404040"/>
              </a:solidFill>
              <a:effectLst/>
              <a:latin typeface="Spectral"/>
            </a:endParaRPr>
          </a:p>
          <a:p>
            <a:r>
              <a:rPr lang="de-DE" b="0" i="1" dirty="0">
                <a:solidFill>
                  <a:srgbClr val="404040"/>
                </a:solidFill>
                <a:effectLst/>
                <a:latin typeface="Spectral"/>
              </a:rPr>
              <a:t>(</a:t>
            </a:r>
            <a:r>
              <a:rPr lang="de-DE" b="0" i="1" u="sng" dirty="0">
                <a:solidFill>
                  <a:srgbClr val="404040"/>
                </a:solidFill>
                <a:effectLst/>
                <a:latin typeface="Spectral"/>
                <a:hlinkClick r:id="rId3"/>
              </a:rPr>
              <a:t>https://postvac.org/wp-content/uploads/wpforo/attachments/3025/1251-Assessment-Report-for-the-Post-Authorization-Measure-REC-027.pdf Seite 5</a:t>
            </a:r>
            <a:r>
              <a:rPr lang="de-DE" b="0" i="0" dirty="0">
                <a:solidFill>
                  <a:srgbClr val="404040"/>
                </a:solidFill>
                <a:effectLst/>
                <a:latin typeface="Spectral"/>
              </a:rPr>
              <a:t>)</a:t>
            </a:r>
          </a:p>
        </p:txBody>
      </p:sp>
    </p:spTree>
    <p:extLst>
      <p:ext uri="{BB962C8B-B14F-4D97-AF65-F5344CB8AC3E}">
        <p14:creationId xmlns:p14="http://schemas.microsoft.com/office/powerpoint/2010/main" val="20063678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5814BAF0-C587-42B9-9A2C-8CEB0A9FDF4A}"/>
              </a:ext>
            </a:extLst>
          </p:cNvPr>
          <p:cNvSpPr/>
          <p:nvPr/>
        </p:nvSpPr>
        <p:spPr>
          <a:xfrm>
            <a:off x="506027" y="417250"/>
            <a:ext cx="11310152" cy="4893647"/>
          </a:xfrm>
          <a:prstGeom prst="rect">
            <a:avLst/>
          </a:prstGeom>
        </p:spPr>
        <p:txBody>
          <a:bodyPr wrap="square">
            <a:spAutoFit/>
          </a:bodyPr>
          <a:lstStyle/>
          <a:p>
            <a:r>
              <a:rPr lang="de-DE" sz="2400" b="1" dirty="0">
                <a:solidFill>
                  <a:srgbClr val="002060"/>
                </a:solidFill>
                <a:latin typeface="var(--font_family_headings, var(--font_family_headings_preset, 'SF Compact Display', -apple-system, BlinkMacSystemFont, 'Segoe UI', Roboto, Helvetica, Arial, sans-serif, 'Apple Color Emoji', 'Segoe UI Emoji', 'Segoe UI Symbol'))"/>
              </a:rPr>
              <a:t>Vor diesem Hintergrund finden die WHO-Guideline „</a:t>
            </a:r>
            <a:r>
              <a:rPr lang="de-DE" sz="2400" b="1" dirty="0" err="1">
                <a:solidFill>
                  <a:srgbClr val="002060"/>
                </a:solidFill>
                <a:latin typeface="var(--font_family_headings, var(--font_family_headings_preset, 'SF Compact Display', -apple-system, BlinkMacSystemFont, 'Segoe UI', Roboto, Helvetica, Arial, sans-serif, 'Apple Color Emoji', 'Segoe UI Emoji', 'Segoe UI Symbol'))"/>
              </a:rPr>
              <a:t>Recommendations</a:t>
            </a:r>
            <a:r>
              <a:rPr lang="de-DE" sz="2400" b="1" dirty="0">
                <a:solidFill>
                  <a:srgbClr val="002060"/>
                </a:solidFill>
                <a:latin typeface="var(--font_family_headings, var(--font_family_headings_preset, 'SF Compact Display', -apple-system, BlinkMacSystemFont, 'Segoe UI', Roboto, Helvetica, Arial, sans-serif, 'Apple Color Emoji', 'Segoe UI Emoji', 'Segoe UI Symbol'))"/>
              </a:rPr>
              <a:t> </a:t>
            </a:r>
            <a:r>
              <a:rPr lang="de-DE" sz="2400" b="1" dirty="0" err="1">
                <a:solidFill>
                  <a:srgbClr val="002060"/>
                </a:solidFill>
                <a:latin typeface="var(--font_family_headings, var(--font_family_headings_preset, 'SF Compact Display', -apple-system, BlinkMacSystemFont, 'Segoe UI', Roboto, Helvetica, Arial, sans-serif, 'Apple Color Emoji', 'Segoe UI Emoji', 'Segoe UI Symbol'))"/>
              </a:rPr>
              <a:t>for</a:t>
            </a:r>
            <a:r>
              <a:rPr lang="de-DE" sz="2400" b="1" dirty="0">
                <a:solidFill>
                  <a:srgbClr val="002060"/>
                </a:solidFill>
                <a:latin typeface="var(--font_family_headings, var(--font_family_headings_preset, 'SF Compact Display', -apple-system, BlinkMacSystemFont, 'Segoe UI', Roboto, Helvetica, Arial, sans-serif, 'Apple Color Emoji', 'Segoe UI Emoji', 'Segoe UI Symbol'))"/>
              </a:rPr>
              <a:t> </a:t>
            </a:r>
            <a:r>
              <a:rPr lang="de-DE" sz="2400" b="1" dirty="0" err="1">
                <a:solidFill>
                  <a:srgbClr val="002060"/>
                </a:solidFill>
                <a:latin typeface="var(--font_family_headings, var(--font_family_headings_preset, 'SF Compact Display', -apple-system, BlinkMacSystemFont, 'Segoe UI', Roboto, Helvetica, Arial, sans-serif, 'Apple Color Emoji', 'Segoe UI Emoji', 'Segoe UI Symbol'))"/>
              </a:rPr>
              <a:t>the</a:t>
            </a:r>
            <a:r>
              <a:rPr lang="de-DE" sz="2400" b="1" dirty="0">
                <a:solidFill>
                  <a:srgbClr val="002060"/>
                </a:solidFill>
                <a:latin typeface="var(--font_family_headings, var(--font_family_headings_preset, 'SF Compact Display', -apple-system, BlinkMacSystemFont, 'Segoe UI', Roboto, Helvetica, Arial, sans-serif, 'Apple Color Emoji', 'Segoe UI Emoji', 'Segoe UI Symbol'))"/>
              </a:rPr>
              <a:t> </a:t>
            </a:r>
            <a:r>
              <a:rPr lang="de-DE" sz="2400" b="1" dirty="0" err="1">
                <a:solidFill>
                  <a:srgbClr val="002060"/>
                </a:solidFill>
                <a:latin typeface="var(--font_family_headings, var(--font_family_headings_preset, 'SF Compact Display', -apple-system, BlinkMacSystemFont, 'Segoe UI', Roboto, Helvetica, Arial, sans-serif, 'Apple Color Emoji', 'Segoe UI Emoji', 'Segoe UI Symbol'))"/>
              </a:rPr>
              <a:t>evaluation</a:t>
            </a:r>
            <a:r>
              <a:rPr lang="de-DE" sz="2400" b="1" dirty="0">
                <a:solidFill>
                  <a:srgbClr val="002060"/>
                </a:solidFill>
                <a:latin typeface="var(--font_family_headings, var(--font_family_headings_preset, 'SF Compact Display', -apple-system, BlinkMacSystemFont, 'Segoe UI', Roboto, Helvetica, Arial, sans-serif, 'Apple Color Emoji', 'Segoe UI Emoji', 'Segoe UI Symbol'))"/>
              </a:rPr>
              <a:t> </a:t>
            </a:r>
            <a:r>
              <a:rPr lang="de-DE" sz="2400" b="1" dirty="0" err="1">
                <a:solidFill>
                  <a:srgbClr val="002060"/>
                </a:solidFill>
                <a:latin typeface="var(--font_family_headings, var(--font_family_headings_preset, 'SF Compact Display', -apple-system, BlinkMacSystemFont, 'Segoe UI', Roboto, Helvetica, Arial, sans-serif, 'Apple Color Emoji', 'Segoe UI Emoji', 'Segoe UI Symbol'))"/>
              </a:rPr>
              <a:t>of</a:t>
            </a:r>
            <a:r>
              <a:rPr lang="de-DE" sz="2400" b="1" dirty="0">
                <a:solidFill>
                  <a:srgbClr val="002060"/>
                </a:solidFill>
                <a:latin typeface="var(--font_family_headings, var(--font_family_headings_preset, 'SF Compact Display', -apple-system, BlinkMacSystemFont, 'Segoe UI', Roboto, Helvetica, Arial, sans-serif, 'Apple Color Emoji', 'Segoe UI Emoji', 'Segoe UI Symbol'))"/>
              </a:rPr>
              <a:t> </a:t>
            </a:r>
            <a:r>
              <a:rPr lang="de-DE" sz="2400" b="1" dirty="0" err="1">
                <a:solidFill>
                  <a:srgbClr val="002060"/>
                </a:solidFill>
                <a:latin typeface="var(--font_family_headings, var(--font_family_headings_preset, 'SF Compact Display', -apple-system, BlinkMacSystemFont, 'Segoe UI', Roboto, Helvetica, Arial, sans-serif, 'Apple Color Emoji', 'Segoe UI Emoji', 'Segoe UI Symbol'))"/>
              </a:rPr>
              <a:t>animal</a:t>
            </a:r>
            <a:r>
              <a:rPr lang="de-DE" sz="2400" b="1" dirty="0">
                <a:solidFill>
                  <a:srgbClr val="002060"/>
                </a:solidFill>
                <a:latin typeface="var(--font_family_headings, var(--font_family_headings_preset, 'SF Compact Display', -apple-system, BlinkMacSystemFont, 'Segoe UI', Roboto, Helvetica, Arial, sans-serif, 'Apple Color Emoji', 'Segoe UI Emoji', 'Segoe UI Symbol'))"/>
              </a:rPr>
              <a:t> </a:t>
            </a:r>
            <a:r>
              <a:rPr lang="de-DE" sz="2400" b="1" dirty="0" err="1">
                <a:solidFill>
                  <a:srgbClr val="002060"/>
                </a:solidFill>
                <a:latin typeface="var(--font_family_headings, var(--font_family_headings_preset, 'SF Compact Display', -apple-system, BlinkMacSystemFont, 'Segoe UI', Roboto, Helvetica, Arial, sans-serif, 'Apple Color Emoji', 'Segoe UI Emoji', 'Segoe UI Symbol'))"/>
              </a:rPr>
              <a:t>cell</a:t>
            </a:r>
            <a:r>
              <a:rPr lang="de-DE" sz="2400" b="1" dirty="0">
                <a:solidFill>
                  <a:srgbClr val="002060"/>
                </a:solidFill>
                <a:latin typeface="var(--font_family_headings, var(--font_family_headings_preset, 'SF Compact Display', -apple-system, BlinkMacSystemFont, 'Segoe UI', Roboto, Helvetica, Arial, sans-serif, 'Apple Color Emoji', 'Segoe UI Emoji', 'Segoe UI Symbol'))"/>
              </a:rPr>
              <a:t> </a:t>
            </a:r>
            <a:r>
              <a:rPr lang="de-DE" sz="2400" b="1" dirty="0" err="1">
                <a:solidFill>
                  <a:srgbClr val="002060"/>
                </a:solidFill>
                <a:latin typeface="var(--font_family_headings, var(--font_family_headings_preset, 'SF Compact Display', -apple-system, BlinkMacSystemFont, 'Segoe UI', Roboto, Helvetica, Arial, sans-serif, 'Apple Color Emoji', 'Segoe UI Emoji', 'Segoe UI Symbol'))"/>
              </a:rPr>
              <a:t>cultures</a:t>
            </a:r>
            <a:r>
              <a:rPr lang="de-DE" sz="2400" b="1" dirty="0">
                <a:solidFill>
                  <a:srgbClr val="002060"/>
                </a:solidFill>
                <a:latin typeface="var(--font_family_headings, var(--font_family_headings_preset, 'SF Compact Display', -apple-system, BlinkMacSystemFont, 'Segoe UI', Roboto, Helvetica, Arial, sans-serif, 'Apple Color Emoji', 'Segoe UI Emoji', 'Segoe UI Symbol'))"/>
              </a:rPr>
              <a:t> </a:t>
            </a:r>
            <a:r>
              <a:rPr lang="de-DE" sz="2400" b="1" dirty="0" err="1">
                <a:solidFill>
                  <a:srgbClr val="002060"/>
                </a:solidFill>
                <a:latin typeface="var(--font_family_headings, var(--font_family_headings_preset, 'SF Compact Display', -apple-system, BlinkMacSystemFont, 'Segoe UI', Roboto, Helvetica, Arial, sans-serif, 'Apple Color Emoji', 'Segoe UI Emoji', 'Segoe UI Symbol'))"/>
              </a:rPr>
              <a:t>as</a:t>
            </a:r>
            <a:r>
              <a:rPr lang="de-DE" sz="2400" b="1" dirty="0">
                <a:solidFill>
                  <a:srgbClr val="002060"/>
                </a:solidFill>
                <a:latin typeface="var(--font_family_headings, var(--font_family_headings_preset, 'SF Compact Display', -apple-system, BlinkMacSystemFont, 'Segoe UI', Roboto, Helvetica, Arial, sans-serif, 'Apple Color Emoji', 'Segoe UI Emoji', 'Segoe UI Symbol'))"/>
              </a:rPr>
              <a:t> </a:t>
            </a:r>
            <a:r>
              <a:rPr lang="de-DE" sz="2400" b="1" dirty="0" err="1">
                <a:solidFill>
                  <a:srgbClr val="002060"/>
                </a:solidFill>
                <a:latin typeface="var(--font_family_headings, var(--font_family_headings_preset, 'SF Compact Display', -apple-system, BlinkMacSystemFont, 'Segoe UI', Roboto, Helvetica, Arial, sans-serif, 'Apple Color Emoji', 'Segoe UI Emoji', 'Segoe UI Symbol'))"/>
              </a:rPr>
              <a:t>substrates</a:t>
            </a:r>
            <a:r>
              <a:rPr lang="de-DE" sz="2400" b="1" dirty="0">
                <a:solidFill>
                  <a:srgbClr val="002060"/>
                </a:solidFill>
                <a:latin typeface="var(--font_family_headings, var(--font_family_headings_preset, 'SF Compact Display', -apple-system, BlinkMacSystemFont, 'Segoe UI', Roboto, Helvetica, Arial, sans-serif, 'Apple Color Emoji', 'Segoe UI Emoji', 'Segoe UI Symbol'))"/>
              </a:rPr>
              <a:t> </a:t>
            </a:r>
            <a:r>
              <a:rPr lang="de-DE" sz="2400" b="1" dirty="0" err="1">
                <a:solidFill>
                  <a:srgbClr val="002060"/>
                </a:solidFill>
                <a:latin typeface="var(--font_family_headings, var(--font_family_headings_preset, 'SF Compact Display', -apple-system, BlinkMacSystemFont, 'Segoe UI', Roboto, Helvetica, Arial, sans-serif, 'Apple Color Emoji', 'Segoe UI Emoji', 'Segoe UI Symbol'))"/>
              </a:rPr>
              <a:t>for</a:t>
            </a:r>
            <a:r>
              <a:rPr lang="de-DE" sz="2400" b="1" dirty="0">
                <a:solidFill>
                  <a:srgbClr val="002060"/>
                </a:solidFill>
                <a:latin typeface="var(--font_family_headings, var(--font_family_headings_preset, 'SF Compact Display', -apple-system, BlinkMacSystemFont, 'Segoe UI', Roboto, Helvetica, Arial, sans-serif, 'Apple Color Emoji', 'Segoe UI Emoji', 'Segoe UI Symbol'))"/>
              </a:rPr>
              <a:t> </a:t>
            </a:r>
            <a:r>
              <a:rPr lang="de-DE" sz="2400" b="1" dirty="0" err="1">
                <a:solidFill>
                  <a:srgbClr val="002060"/>
                </a:solidFill>
                <a:latin typeface="var(--font_family_headings, var(--font_family_headings_preset, 'SF Compact Display', -apple-system, BlinkMacSystemFont, 'Segoe UI', Roboto, Helvetica, Arial, sans-serif, 'Apple Color Emoji', 'Segoe UI Emoji', 'Segoe UI Symbol'))"/>
              </a:rPr>
              <a:t>the</a:t>
            </a:r>
            <a:r>
              <a:rPr lang="de-DE" sz="2400" b="1" dirty="0">
                <a:solidFill>
                  <a:srgbClr val="002060"/>
                </a:solidFill>
                <a:latin typeface="var(--font_family_headings, var(--font_family_headings_preset, 'SF Compact Display', -apple-system, BlinkMacSystemFont, 'Segoe UI', Roboto, Helvetica, Arial, sans-serif, 'Apple Color Emoji', 'Segoe UI Emoji', 'Segoe UI Symbol'))"/>
              </a:rPr>
              <a:t> </a:t>
            </a:r>
            <a:r>
              <a:rPr lang="de-DE" sz="2400" b="1" dirty="0" err="1">
                <a:solidFill>
                  <a:srgbClr val="002060"/>
                </a:solidFill>
                <a:latin typeface="var(--font_family_headings, var(--font_family_headings_preset, 'SF Compact Display', -apple-system, BlinkMacSystemFont, 'Segoe UI', Roboto, Helvetica, Arial, sans-serif, 'Apple Color Emoji', 'Segoe UI Emoji', 'Segoe UI Symbol'))"/>
              </a:rPr>
              <a:t>manufacture</a:t>
            </a:r>
            <a:r>
              <a:rPr lang="de-DE" sz="2400" b="1" dirty="0">
                <a:solidFill>
                  <a:srgbClr val="002060"/>
                </a:solidFill>
                <a:latin typeface="var(--font_family_headings, var(--font_family_headings_preset, 'SF Compact Display', -apple-system, BlinkMacSystemFont, 'Segoe UI', Roboto, Helvetica, Arial, sans-serif, 'Apple Color Emoji', 'Segoe UI Emoji', 'Segoe UI Symbol'))"/>
              </a:rPr>
              <a:t> </a:t>
            </a:r>
            <a:r>
              <a:rPr lang="de-DE" sz="2400" b="1" dirty="0" err="1">
                <a:solidFill>
                  <a:srgbClr val="002060"/>
                </a:solidFill>
                <a:latin typeface="var(--font_family_headings, var(--font_family_headings_preset, 'SF Compact Display', -apple-system, BlinkMacSystemFont, 'Segoe UI', Roboto, Helvetica, Arial, sans-serif, 'Apple Color Emoji', 'Segoe UI Emoji', 'Segoe UI Symbol'))"/>
              </a:rPr>
              <a:t>of</a:t>
            </a:r>
            <a:r>
              <a:rPr lang="de-DE" sz="2400" b="1" dirty="0">
                <a:solidFill>
                  <a:srgbClr val="002060"/>
                </a:solidFill>
                <a:latin typeface="var(--font_family_headings, var(--font_family_headings_preset, 'SF Compact Display', -apple-system, BlinkMacSystemFont, 'Segoe UI', Roboto, Helvetica, Arial, sans-serif, 'Apple Color Emoji', 'Segoe UI Emoji', 'Segoe UI Symbol'))"/>
              </a:rPr>
              <a:t> </a:t>
            </a:r>
            <a:r>
              <a:rPr lang="de-DE" sz="2400" b="1" dirty="0" err="1">
                <a:solidFill>
                  <a:srgbClr val="002060"/>
                </a:solidFill>
                <a:latin typeface="var(--font_family_headings, var(--font_family_headings_preset, 'SF Compact Display', -apple-system, BlinkMacSystemFont, 'Segoe UI', Roboto, Helvetica, Arial, sans-serif, 'Apple Color Emoji', 'Segoe UI Emoji', 'Segoe UI Symbol'))"/>
              </a:rPr>
              <a:t>biological</a:t>
            </a:r>
            <a:r>
              <a:rPr lang="de-DE" sz="2400" b="1" dirty="0">
                <a:solidFill>
                  <a:srgbClr val="002060"/>
                </a:solidFill>
                <a:latin typeface="var(--font_family_headings, var(--font_family_headings_preset, 'SF Compact Display', -apple-system, BlinkMacSystemFont, 'Segoe UI', Roboto, Helvetica, Arial, sans-serif, 'Apple Color Emoji', 'Segoe UI Emoji', 'Segoe UI Symbol'))"/>
              </a:rPr>
              <a:t> </a:t>
            </a:r>
            <a:r>
              <a:rPr lang="de-DE" sz="2400" b="1" dirty="0" err="1">
                <a:solidFill>
                  <a:srgbClr val="002060"/>
                </a:solidFill>
                <a:latin typeface="var(--font_family_headings, var(--font_family_headings_preset, 'SF Compact Display', -apple-system, BlinkMacSystemFont, 'Segoe UI', Roboto, Helvetica, Arial, sans-serif, 'Apple Color Emoji', 'Segoe UI Emoji', 'Segoe UI Symbol'))"/>
              </a:rPr>
              <a:t>medicinal</a:t>
            </a:r>
            <a:r>
              <a:rPr lang="de-DE" sz="2400" b="1" dirty="0">
                <a:solidFill>
                  <a:srgbClr val="002060"/>
                </a:solidFill>
                <a:latin typeface="var(--font_family_headings, var(--font_family_headings_preset, 'SF Compact Display', -apple-system, BlinkMacSystemFont, 'Segoe UI', Roboto, Helvetica, Arial, sans-serif, 'Apple Color Emoji', 'Segoe UI Emoji', 'Segoe UI Symbol'))"/>
              </a:rPr>
              <a:t> </a:t>
            </a:r>
            <a:r>
              <a:rPr lang="de-DE" sz="2400" b="1" dirty="0" err="1">
                <a:solidFill>
                  <a:srgbClr val="002060"/>
                </a:solidFill>
                <a:latin typeface="var(--font_family_headings, var(--font_family_headings_preset, 'SF Compact Display', -apple-system, BlinkMacSystemFont, 'Segoe UI', Roboto, Helvetica, Arial, sans-serif, 'Apple Color Emoji', 'Segoe UI Emoji', 'Segoe UI Symbol'))"/>
              </a:rPr>
              <a:t>products</a:t>
            </a:r>
            <a:r>
              <a:rPr lang="de-DE" sz="2400" b="1" dirty="0">
                <a:solidFill>
                  <a:srgbClr val="002060"/>
                </a:solidFill>
                <a:latin typeface="var(--font_family_headings, var(--font_family_headings_preset, 'SF Compact Display', -apple-system, BlinkMacSystemFont, 'Segoe UI', Roboto, Helvetica, Arial, sans-serif, 'Apple Color Emoji', 'Segoe UI Emoji', 'Segoe UI Symbol'))"/>
              </a:rPr>
              <a:t> and </a:t>
            </a:r>
            <a:r>
              <a:rPr lang="de-DE" sz="2400" b="1" dirty="0" err="1">
                <a:solidFill>
                  <a:srgbClr val="002060"/>
                </a:solidFill>
                <a:latin typeface="var(--font_family_headings, var(--font_family_headings_preset, 'SF Compact Display', -apple-system, BlinkMacSystemFont, 'Segoe UI', Roboto, Helvetica, Arial, sans-serif, 'Apple Color Emoji', 'Segoe UI Emoji', 'Segoe UI Symbol'))"/>
              </a:rPr>
              <a:t>for</a:t>
            </a:r>
            <a:r>
              <a:rPr lang="de-DE" sz="2400" b="1" dirty="0">
                <a:solidFill>
                  <a:srgbClr val="002060"/>
                </a:solidFill>
                <a:latin typeface="var(--font_family_headings, var(--font_family_headings_preset, 'SF Compact Display', -apple-system, BlinkMacSystemFont, 'Segoe UI', Roboto, Helvetica, Arial, sans-serif, 'Apple Color Emoji', 'Segoe UI Emoji', 'Segoe UI Symbol'))"/>
              </a:rPr>
              <a:t> </a:t>
            </a:r>
            <a:r>
              <a:rPr lang="de-DE" sz="2400" b="1" dirty="0" err="1">
                <a:solidFill>
                  <a:srgbClr val="002060"/>
                </a:solidFill>
                <a:latin typeface="var(--font_family_headings, var(--font_family_headings_preset, 'SF Compact Display', -apple-system, BlinkMacSystemFont, 'Segoe UI', Roboto, Helvetica, Arial, sans-serif, 'Apple Color Emoji', 'Segoe UI Emoji', 'Segoe UI Symbol'))"/>
              </a:rPr>
              <a:t>the</a:t>
            </a:r>
            <a:r>
              <a:rPr lang="de-DE" sz="2400" b="1" dirty="0">
                <a:solidFill>
                  <a:srgbClr val="002060"/>
                </a:solidFill>
                <a:latin typeface="var(--font_family_headings, var(--font_family_headings_preset, 'SF Compact Display', -apple-system, BlinkMacSystemFont, 'Segoe UI', Roboto, Helvetica, Arial, sans-serif, 'Apple Color Emoji', 'Segoe UI Emoji', 'Segoe UI Symbol'))"/>
              </a:rPr>
              <a:t> </a:t>
            </a:r>
            <a:r>
              <a:rPr lang="de-DE" sz="2400" b="1" dirty="0" err="1">
                <a:solidFill>
                  <a:srgbClr val="002060"/>
                </a:solidFill>
                <a:latin typeface="var(--font_family_headings, var(--font_family_headings_preset, 'SF Compact Display', -apple-system, BlinkMacSystemFont, 'Segoe UI', Roboto, Helvetica, Arial, sans-serif, 'Apple Color Emoji', 'Segoe UI Emoji', 'Segoe UI Symbol'))"/>
              </a:rPr>
              <a:t>characterization</a:t>
            </a:r>
            <a:r>
              <a:rPr lang="de-DE" sz="2400" b="1" dirty="0">
                <a:solidFill>
                  <a:srgbClr val="002060"/>
                </a:solidFill>
                <a:latin typeface="var(--font_family_headings, var(--font_family_headings_preset, 'SF Compact Display', -apple-system, BlinkMacSystemFont, 'Segoe UI', Roboto, Helvetica, Arial, sans-serif, 'Apple Color Emoji', 'Segoe UI Emoji', 'Segoe UI Symbol'))"/>
              </a:rPr>
              <a:t> </a:t>
            </a:r>
            <a:r>
              <a:rPr lang="de-DE" sz="2400" b="1" dirty="0" err="1">
                <a:solidFill>
                  <a:srgbClr val="002060"/>
                </a:solidFill>
                <a:latin typeface="var(--font_family_headings, var(--font_family_headings_preset, 'SF Compact Display', -apple-system, BlinkMacSystemFont, 'Segoe UI', Roboto, Helvetica, Arial, sans-serif, 'Apple Color Emoji', 'Segoe UI Emoji', 'Segoe UI Symbol'))"/>
              </a:rPr>
              <a:t>of</a:t>
            </a:r>
            <a:r>
              <a:rPr lang="de-DE" sz="2400" b="1" dirty="0">
                <a:solidFill>
                  <a:srgbClr val="002060"/>
                </a:solidFill>
                <a:latin typeface="var(--font_family_headings, var(--font_family_headings_preset, 'SF Compact Display', -apple-system, BlinkMacSystemFont, 'Segoe UI', Roboto, Helvetica, Arial, sans-serif, 'Apple Color Emoji', 'Segoe UI Emoji', 'Segoe UI Symbol'))"/>
              </a:rPr>
              <a:t> </a:t>
            </a:r>
            <a:r>
              <a:rPr lang="de-DE" sz="2400" b="1" dirty="0" err="1">
                <a:solidFill>
                  <a:srgbClr val="002060"/>
                </a:solidFill>
                <a:latin typeface="var(--font_family_headings, var(--font_family_headings_preset, 'SF Compact Display', -apple-system, BlinkMacSystemFont, 'Segoe UI', Roboto, Helvetica, Arial, sans-serif, 'Apple Color Emoji', 'Segoe UI Emoji', 'Segoe UI Symbol'))"/>
              </a:rPr>
              <a:t>cell</a:t>
            </a:r>
            <a:r>
              <a:rPr lang="de-DE" sz="2400" b="1" dirty="0">
                <a:solidFill>
                  <a:srgbClr val="002060"/>
                </a:solidFill>
                <a:latin typeface="var(--font_family_headings, var(--font_family_headings_preset, 'SF Compact Display', -apple-system, BlinkMacSystemFont, 'Segoe UI', Roboto, Helvetica, Arial, sans-serif, 'Apple Color Emoji', 'Segoe UI Emoji', 'Segoe UI Symbol'))"/>
              </a:rPr>
              <a:t> </a:t>
            </a:r>
            <a:r>
              <a:rPr lang="de-DE" sz="2400" b="1" dirty="0" err="1">
                <a:solidFill>
                  <a:srgbClr val="002060"/>
                </a:solidFill>
                <a:latin typeface="var(--font_family_headings, var(--font_family_headings_preset, 'SF Compact Display', -apple-system, BlinkMacSystemFont, 'Segoe UI', Roboto, Helvetica, Arial, sans-serif, 'Apple Color Emoji', 'Segoe UI Emoji', 'Segoe UI Symbol'))"/>
              </a:rPr>
              <a:t>banks</a:t>
            </a:r>
            <a:r>
              <a:rPr lang="de-DE" sz="2400" b="1" dirty="0">
                <a:solidFill>
                  <a:srgbClr val="002060"/>
                </a:solidFill>
                <a:latin typeface="var(--font_family_headings, var(--font_family_headings_preset, 'SF Compact Display', -apple-system, BlinkMacSystemFont, 'Segoe UI', Roboto, Helvetica, Arial, sans-serif, 'Apple Color Emoji', 'Segoe UI Emoji', 'Segoe UI Symbol'))"/>
              </a:rPr>
              <a:t>” und die Guideline der US-amerikanischen FDA “</a:t>
            </a:r>
            <a:r>
              <a:rPr lang="de-DE" sz="2400" b="1" dirty="0" err="1">
                <a:solidFill>
                  <a:srgbClr val="002060"/>
                </a:solidFill>
                <a:latin typeface="var(--font_family_headings, var(--font_family_headings_preset, 'SF Compact Display', -apple-system, BlinkMacSystemFont, 'Segoe UI', Roboto, Helvetica, Arial, sans-serif, 'Apple Color Emoji', 'Segoe UI Emoji', 'Segoe UI Symbol'))"/>
              </a:rPr>
              <a:t>Characterization</a:t>
            </a:r>
            <a:r>
              <a:rPr lang="de-DE" sz="2400" b="1" dirty="0">
                <a:solidFill>
                  <a:srgbClr val="002060"/>
                </a:solidFill>
                <a:latin typeface="var(--font_family_headings, var(--font_family_headings_preset, 'SF Compact Display', -apple-system, BlinkMacSystemFont, 'Segoe UI', Roboto, Helvetica, Arial, sans-serif, 'Apple Color Emoji', 'Segoe UI Emoji', 'Segoe UI Symbol'))"/>
              </a:rPr>
              <a:t> and </a:t>
            </a:r>
            <a:r>
              <a:rPr lang="de-DE" sz="2400" b="1" dirty="0" err="1">
                <a:solidFill>
                  <a:srgbClr val="002060"/>
                </a:solidFill>
                <a:latin typeface="var(--font_family_headings, var(--font_family_headings_preset, 'SF Compact Display', -apple-system, BlinkMacSystemFont, 'Segoe UI', Roboto, Helvetica, Arial, sans-serif, 'Apple Color Emoji', 'Segoe UI Emoji', 'Segoe UI Symbol'))"/>
              </a:rPr>
              <a:t>Qualification</a:t>
            </a:r>
            <a:r>
              <a:rPr lang="de-DE" sz="2400" b="1" dirty="0">
                <a:solidFill>
                  <a:srgbClr val="002060"/>
                </a:solidFill>
                <a:latin typeface="var(--font_family_headings, var(--font_family_headings_preset, 'SF Compact Display', -apple-system, BlinkMacSystemFont, 'Segoe UI', Roboto, Helvetica, Arial, sans-serif, 'Apple Color Emoji', 'Segoe UI Emoji', 'Segoe UI Symbol'))"/>
              </a:rPr>
              <a:t> </a:t>
            </a:r>
            <a:r>
              <a:rPr lang="de-DE" sz="2400" b="1" dirty="0" err="1">
                <a:solidFill>
                  <a:srgbClr val="002060"/>
                </a:solidFill>
                <a:latin typeface="var(--font_family_headings, var(--font_family_headings_preset, 'SF Compact Display', -apple-system, BlinkMacSystemFont, 'Segoe UI', Roboto, Helvetica, Arial, sans-serif, 'Apple Color Emoji', 'Segoe UI Emoji', 'Segoe UI Symbol'))"/>
              </a:rPr>
              <a:t>of</a:t>
            </a:r>
            <a:r>
              <a:rPr lang="de-DE" sz="2400" b="1" dirty="0">
                <a:solidFill>
                  <a:srgbClr val="002060"/>
                </a:solidFill>
                <a:latin typeface="var(--font_family_headings, var(--font_family_headings_preset, 'SF Compact Display', -apple-system, BlinkMacSystemFont, 'Segoe UI', Roboto, Helvetica, Arial, sans-serif, 'Apple Color Emoji', 'Segoe UI Emoji', 'Segoe UI Symbol'))"/>
              </a:rPr>
              <a:t> </a:t>
            </a:r>
            <a:r>
              <a:rPr lang="de-DE" sz="2400" b="1" dirty="0" err="1">
                <a:solidFill>
                  <a:srgbClr val="002060"/>
                </a:solidFill>
                <a:latin typeface="var(--font_family_headings, var(--font_family_headings_preset, 'SF Compact Display', -apple-system, BlinkMacSystemFont, 'Segoe UI', Roboto, Helvetica, Arial, sans-serif, 'Apple Color Emoji', 'Segoe UI Emoji', 'Segoe UI Symbol'))"/>
              </a:rPr>
              <a:t>Cell</a:t>
            </a:r>
            <a:r>
              <a:rPr lang="de-DE" sz="2400" b="1" dirty="0">
                <a:solidFill>
                  <a:srgbClr val="002060"/>
                </a:solidFill>
                <a:latin typeface="var(--font_family_headings, var(--font_family_headings_preset, 'SF Compact Display', -apple-system, BlinkMacSystemFont, 'Segoe UI', Roboto, Helvetica, Arial, sans-serif, 'Apple Color Emoji', 'Segoe UI Emoji', 'Segoe UI Symbol'))"/>
              </a:rPr>
              <a:t> Substrates and Other Biological Materials </a:t>
            </a:r>
            <a:r>
              <a:rPr lang="de-DE" sz="2400" b="1" dirty="0" err="1">
                <a:solidFill>
                  <a:srgbClr val="002060"/>
                </a:solidFill>
                <a:latin typeface="var(--font_family_headings, var(--font_family_headings_preset, 'SF Compact Display', -apple-system, BlinkMacSystemFont, 'Segoe UI', Roboto, Helvetica, Arial, sans-serif, 'Apple Color Emoji', 'Segoe UI Emoji', 'Segoe UI Symbol'))"/>
              </a:rPr>
              <a:t>Used</a:t>
            </a:r>
            <a:r>
              <a:rPr lang="de-DE" sz="2400" b="1" dirty="0">
                <a:solidFill>
                  <a:srgbClr val="002060"/>
                </a:solidFill>
                <a:latin typeface="var(--font_family_headings, var(--font_family_headings_preset, 'SF Compact Display', -apple-system, BlinkMacSystemFont, 'Segoe UI', Roboto, Helvetica, Arial, sans-serif, 'Apple Color Emoji', 'Segoe UI Emoji', 'Segoe UI Symbol'))"/>
              </a:rPr>
              <a:t> in </a:t>
            </a:r>
            <a:r>
              <a:rPr lang="de-DE" sz="2400" b="1" dirty="0" err="1">
                <a:solidFill>
                  <a:srgbClr val="002060"/>
                </a:solidFill>
                <a:latin typeface="var(--font_family_headings, var(--font_family_headings_preset, 'SF Compact Display', -apple-system, BlinkMacSystemFont, 'Segoe UI', Roboto, Helvetica, Arial, sans-serif, 'Apple Color Emoji', 'Segoe UI Emoji', 'Segoe UI Symbol'))"/>
              </a:rPr>
              <a:t>the</a:t>
            </a:r>
            <a:r>
              <a:rPr lang="de-DE" sz="2400" b="1" dirty="0">
                <a:solidFill>
                  <a:srgbClr val="002060"/>
                </a:solidFill>
                <a:latin typeface="var(--font_family_headings, var(--font_family_headings_preset, 'SF Compact Display', -apple-system, BlinkMacSystemFont, 'Segoe UI', Roboto, Helvetica, Arial, sans-serif, 'Apple Color Emoji', 'Segoe UI Emoji', 'Segoe UI Symbol'))"/>
              </a:rPr>
              <a:t> </a:t>
            </a:r>
            <a:r>
              <a:rPr lang="de-DE" sz="2400" b="1" dirty="0" err="1">
                <a:solidFill>
                  <a:srgbClr val="002060"/>
                </a:solidFill>
                <a:latin typeface="var(--font_family_headings, var(--font_family_headings_preset, 'SF Compact Display', -apple-system, BlinkMacSystemFont, 'Segoe UI', Roboto, Helvetica, Arial, sans-serif, 'Apple Color Emoji', 'Segoe UI Emoji', 'Segoe UI Symbol'))"/>
              </a:rPr>
              <a:t>Production</a:t>
            </a:r>
            <a:r>
              <a:rPr lang="de-DE" sz="2400" b="1" dirty="0">
                <a:solidFill>
                  <a:srgbClr val="002060"/>
                </a:solidFill>
                <a:latin typeface="var(--font_family_headings, var(--font_family_headings_preset, 'SF Compact Display', -apple-system, BlinkMacSystemFont, 'Segoe UI', Roboto, Helvetica, Arial, sans-serif, 'Apple Color Emoji', 'Segoe UI Emoji', 'Segoe UI Symbol'))"/>
              </a:rPr>
              <a:t> </a:t>
            </a:r>
            <a:r>
              <a:rPr lang="de-DE" sz="2400" b="1" dirty="0" err="1">
                <a:solidFill>
                  <a:srgbClr val="002060"/>
                </a:solidFill>
                <a:latin typeface="var(--font_family_headings, var(--font_family_headings_preset, 'SF Compact Display', -apple-system, BlinkMacSystemFont, 'Segoe UI', Roboto, Helvetica, Arial, sans-serif, 'Apple Color Emoji', 'Segoe UI Emoji', 'Segoe UI Symbol'))"/>
              </a:rPr>
              <a:t>of</a:t>
            </a:r>
            <a:r>
              <a:rPr lang="de-DE" sz="2400" b="1" dirty="0">
                <a:solidFill>
                  <a:srgbClr val="002060"/>
                </a:solidFill>
                <a:latin typeface="var(--font_family_headings, var(--font_family_headings_preset, 'SF Compact Display', -apple-system, BlinkMacSystemFont, 'Segoe UI', Roboto, Helvetica, Arial, sans-serif, 'Apple Color Emoji', 'Segoe UI Emoji', 'Segoe UI Symbol'))"/>
              </a:rPr>
              <a:t> Viral </a:t>
            </a:r>
            <a:r>
              <a:rPr lang="de-DE" sz="2400" b="1" dirty="0" err="1">
                <a:solidFill>
                  <a:srgbClr val="002060"/>
                </a:solidFill>
                <a:latin typeface="var(--font_family_headings, var(--font_family_headings_preset, 'SF Compact Display', -apple-system, BlinkMacSystemFont, 'Segoe UI', Roboto, Helvetica, Arial, sans-serif, 'Apple Color Emoji', 'Segoe UI Emoji', 'Segoe UI Symbol'))"/>
              </a:rPr>
              <a:t>Vaccines</a:t>
            </a:r>
            <a:r>
              <a:rPr lang="de-DE" sz="2400" b="1" dirty="0">
                <a:solidFill>
                  <a:srgbClr val="002060"/>
                </a:solidFill>
                <a:latin typeface="var(--font_family_headings, var(--font_family_headings_preset, 'SF Compact Display', -apple-system, BlinkMacSystemFont, 'Segoe UI', Roboto, Helvetica, Arial, sans-serif, 'Apple Color Emoji', 'Segoe UI Emoji', 'Segoe UI Symbol'))"/>
              </a:rPr>
              <a:t> </a:t>
            </a:r>
            <a:r>
              <a:rPr lang="de-DE" sz="2400" b="1" dirty="0" err="1">
                <a:solidFill>
                  <a:srgbClr val="002060"/>
                </a:solidFill>
                <a:latin typeface="var(--font_family_headings, var(--font_family_headings_preset, 'SF Compact Display', -apple-system, BlinkMacSystemFont, 'Segoe UI', Roboto, Helvetica, Arial, sans-serif, 'Apple Color Emoji', 'Segoe UI Emoji', 'Segoe UI Symbol'))"/>
              </a:rPr>
              <a:t>for</a:t>
            </a:r>
            <a:r>
              <a:rPr lang="de-DE" sz="2400" b="1" dirty="0">
                <a:solidFill>
                  <a:srgbClr val="002060"/>
                </a:solidFill>
                <a:latin typeface="var(--font_family_headings, var(--font_family_headings_preset, 'SF Compact Display', -apple-system, BlinkMacSystemFont, 'Segoe UI', Roboto, Helvetica, Arial, sans-serif, 'Apple Color Emoji', 'Segoe UI Emoji', 'Segoe UI Symbol'))"/>
              </a:rPr>
              <a:t> </a:t>
            </a:r>
            <a:r>
              <a:rPr lang="de-DE" sz="2400" b="1" dirty="0" err="1">
                <a:solidFill>
                  <a:srgbClr val="002060"/>
                </a:solidFill>
                <a:latin typeface="var(--font_family_headings, var(--font_family_headings_preset, 'SF Compact Display', -apple-system, BlinkMacSystemFont, 'Segoe UI', Roboto, Helvetica, Arial, sans-serif, 'Apple Color Emoji', 'Segoe UI Emoji', 'Segoe UI Symbol'))"/>
              </a:rPr>
              <a:t>Infectious</a:t>
            </a:r>
            <a:r>
              <a:rPr lang="de-DE" sz="2400" b="1" dirty="0">
                <a:solidFill>
                  <a:srgbClr val="002060"/>
                </a:solidFill>
                <a:latin typeface="var(--font_family_headings, var(--font_family_headings_preset, 'SF Compact Display', -apple-system, BlinkMacSystemFont, 'Segoe UI', Roboto, Helvetica, Arial, sans-serif, 'Apple Color Emoji', 'Segoe UI Emoji', 'Segoe UI Symbol'))"/>
              </a:rPr>
              <a:t> Disease </a:t>
            </a:r>
            <a:r>
              <a:rPr lang="de-DE" sz="2400" b="1" dirty="0" err="1">
                <a:solidFill>
                  <a:srgbClr val="002060"/>
                </a:solidFill>
                <a:latin typeface="var(--font_family_headings, var(--font_family_headings_preset, 'SF Compact Display', -apple-system, BlinkMacSystemFont, 'Segoe UI', Roboto, Helvetica, Arial, sans-serif, 'Apple Color Emoji', 'Segoe UI Emoji', 'Segoe UI Symbol'))"/>
              </a:rPr>
              <a:t>Indications</a:t>
            </a:r>
            <a:r>
              <a:rPr lang="de-DE" sz="2400" b="1" dirty="0">
                <a:solidFill>
                  <a:srgbClr val="002060"/>
                </a:solidFill>
                <a:latin typeface="var(--font_family_headings, var(--font_family_headings_preset, 'SF Compact Display', -apple-system, BlinkMacSystemFont, 'Segoe UI', Roboto, Helvetica, Arial, sans-serif, 'Apple Color Emoji', 'Segoe UI Emoji', 'Segoe UI Symbol'))"/>
              </a:rPr>
              <a:t>“ keine Anwendung bei der Herstellung der </a:t>
            </a:r>
            <a:r>
              <a:rPr lang="de-DE" sz="2400" b="1" dirty="0" err="1">
                <a:solidFill>
                  <a:srgbClr val="002060"/>
                </a:solidFill>
                <a:latin typeface="var(--font_family_headings, var(--font_family_headings_preset, 'SF Compact Display', -apple-system, BlinkMacSystemFont, 'Segoe UI', Roboto, Helvetica, Arial, sans-serif, 'Apple Color Emoji', 'Segoe UI Emoji', 'Segoe UI Symbol'))"/>
              </a:rPr>
              <a:t>mRNA</a:t>
            </a:r>
            <a:r>
              <a:rPr lang="de-DE" sz="2400" b="1" dirty="0">
                <a:solidFill>
                  <a:srgbClr val="002060"/>
                </a:solidFill>
                <a:latin typeface="var(--font_family_headings, var(--font_family_headings_preset, 'SF Compact Display', -apple-system, BlinkMacSystemFont, 'Segoe UI', Roboto, Helvetica, Arial, sans-serif, 'Apple Color Emoji', 'Segoe UI Emoji', 'Segoe UI Symbol'))"/>
              </a:rPr>
              <a:t>-Impfstoffe. Denn beide Guidelines beziehen sich explizit auf Zellen tierischen Ursprungs, nicht auf bakterielle Zellsubstrate. Bakterielle Zellen sind von den Guidelines ausdrücklich ausgenommen.</a:t>
            </a:r>
          </a:p>
          <a:p>
            <a:r>
              <a:rPr lang="de-DE" sz="2400" i="0" dirty="0">
                <a:effectLst/>
                <a:latin typeface="var(--font_family_headings, var(--font_family_headings_preset, 'SF Compact Display', -apple-system, BlinkMacSystemFont, 'Segoe UI', Roboto, Helvetica, Arial, sans-serif, 'Apple Color Emoji', 'Segoe UI Emoji', 'Segoe UI Symbol'))"/>
              </a:rPr>
              <a:t>Quellen fehlen.</a:t>
            </a:r>
          </a:p>
          <a:p>
            <a:r>
              <a:rPr lang="de-DE" sz="2400" dirty="0">
                <a:latin typeface="var(--font_family_headings, var(--font_family_headings_preset, 'SF Compact Display', -apple-system, BlinkMacSystemFont, 'Segoe UI', Roboto, Helvetica, Arial, sans-serif, 'Apple Color Emoji', 'Segoe UI Emoji', 'Segoe UI Symbol'))"/>
                <a:hlinkClick r:id="rId2"/>
              </a:rPr>
              <a:t>https://www.pei.de/SharedDocs/Downloads/DE/service/qualitaetskriterien.pdf?__blob=publicationFile&amp;v=2</a:t>
            </a:r>
            <a:endParaRPr lang="de-DE" sz="2400" dirty="0">
              <a:latin typeface="var(--font_family_headings, var(--font_family_headings_preset, 'SF Compact Display', -apple-system, BlinkMacSystemFont, 'Segoe UI', Roboto, Helvetica, Arial, sans-serif, 'Apple Color Emoji', 'Segoe UI Emoji', 'Segoe UI Symbol'))"/>
            </a:endParaRPr>
          </a:p>
          <a:p>
            <a:endParaRPr lang="de-DE" sz="2400" i="0" dirty="0">
              <a:effectLst/>
              <a:latin typeface="var(--font_family_headings, var(--font_family_headings_preset, 'SF Compact Display', -apple-system, BlinkMacSystemFont, 'Segoe UI', Roboto, Helvetica, Arial, sans-serif, 'Apple Color Emoji', 'Segoe UI Emoji', 'Segoe UI Symbol'))"/>
            </a:endParaRPr>
          </a:p>
          <a:p>
            <a:endParaRPr lang="de-DE" sz="2400" i="0" dirty="0">
              <a:effectLst/>
              <a:latin typeface="var(--font_family_headings, var(--font_family_headings_preset, 'SF Compact Display', -apple-system, BlinkMacSystemFont, 'Segoe UI', Roboto, Helvetica, Arial, sans-serif, 'Apple Color Emoji', 'Segoe UI Emoji', 'Segoe UI Symbol'))"/>
            </a:endParaRPr>
          </a:p>
        </p:txBody>
      </p:sp>
      <p:pic>
        <p:nvPicPr>
          <p:cNvPr id="2" name="Grafik 1">
            <a:extLst>
              <a:ext uri="{FF2B5EF4-FFF2-40B4-BE49-F238E27FC236}">
                <a16:creationId xmlns:a16="http://schemas.microsoft.com/office/drawing/2014/main" id="{A86B0DCB-014D-41D0-A952-7E14B21DC818}"/>
              </a:ext>
            </a:extLst>
          </p:cNvPr>
          <p:cNvPicPr>
            <a:picLocks noChangeAspect="1"/>
          </p:cNvPicPr>
          <p:nvPr/>
        </p:nvPicPr>
        <p:blipFill>
          <a:blip r:embed="rId3"/>
          <a:stretch>
            <a:fillRect/>
          </a:stretch>
        </p:blipFill>
        <p:spPr>
          <a:xfrm>
            <a:off x="375822" y="4447939"/>
            <a:ext cx="8137864" cy="2241386"/>
          </a:xfrm>
          <a:prstGeom prst="rect">
            <a:avLst/>
          </a:prstGeom>
        </p:spPr>
      </p:pic>
    </p:spTree>
    <p:extLst>
      <p:ext uri="{BB962C8B-B14F-4D97-AF65-F5344CB8AC3E}">
        <p14:creationId xmlns:p14="http://schemas.microsoft.com/office/powerpoint/2010/main" val="2107467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CC11D143-F728-41BA-A96A-45A558C14811}"/>
              </a:ext>
            </a:extLst>
          </p:cNvPr>
          <p:cNvSpPr/>
          <p:nvPr/>
        </p:nvSpPr>
        <p:spPr>
          <a:xfrm>
            <a:off x="366943" y="261398"/>
            <a:ext cx="11449236" cy="1200329"/>
          </a:xfrm>
          <a:prstGeom prst="rect">
            <a:avLst/>
          </a:prstGeom>
        </p:spPr>
        <p:txBody>
          <a:bodyPr wrap="square">
            <a:spAutoFit/>
          </a:bodyPr>
          <a:lstStyle/>
          <a:p>
            <a:r>
              <a:rPr lang="de-DE" b="1" dirty="0">
                <a:solidFill>
                  <a:srgbClr val="002060"/>
                </a:solidFill>
                <a:latin typeface="var(--font_family_headings, var(--font_family_headings_preset, 'SF Compact Display', -apple-system, BlinkMacSystemFont, 'Segoe UI', Roboto, Helvetica, Arial, sans-serif, 'Apple Color Emoji', 'Segoe UI Emoji', 'Segoe UI Symbol'))"/>
              </a:rPr>
              <a:t>Unabhängig davon gilt das regulatorische Prinzip, dass </a:t>
            </a:r>
            <a:r>
              <a:rPr lang="de-DE" b="1" dirty="0">
                <a:solidFill>
                  <a:srgbClr val="FF0000"/>
                </a:solidFill>
                <a:latin typeface="var(--font_family_headings, var(--font_family_headings_preset, 'SF Compact Display', -apple-system, BlinkMacSystemFont, 'Segoe UI', Roboto, Helvetica, Arial, sans-serif, 'Apple Color Emoji', 'Segoe UI Emoji', 'Segoe UI Symbol'))"/>
              </a:rPr>
              <a:t>so wenige Verunreinigungen wie möglich </a:t>
            </a:r>
            <a:r>
              <a:rPr lang="de-DE" b="1" dirty="0">
                <a:solidFill>
                  <a:srgbClr val="002060"/>
                </a:solidFill>
                <a:latin typeface="var(--font_family_headings, var(--font_family_headings_preset, 'SF Compact Display', -apple-system, BlinkMacSystemFont, 'Segoe UI', Roboto, Helvetica, Arial, sans-serif, 'Apple Color Emoji', 'Segoe UI Emoji', 'Segoe UI Symbol'))"/>
              </a:rPr>
              <a:t>in einem Impfstoff vorliegen und selbst theoretische Risiken soweit wie möglich reduziert werden sollten. Daher wurden für die zugelassenen COVID-19-mRNA-Impfstoffe sehr konservative Grenzwerte für Rest-DNA angesetzt, die nicht überschritten werden dürfen.</a:t>
            </a:r>
            <a:endParaRPr lang="de-DE" b="1" i="0" dirty="0">
              <a:solidFill>
                <a:srgbClr val="002060"/>
              </a:solidFill>
              <a:effectLst/>
              <a:latin typeface="var(--font_family_headings, var(--font_family_headings_preset, 'SF Compact Display', -apple-system, BlinkMacSystemFont, 'Segoe UI', Roboto, Helvetica, Arial, sans-serif, 'Apple Color Emoji', 'Segoe UI Emoji', 'Segoe UI Symbol'))"/>
            </a:endParaRPr>
          </a:p>
        </p:txBody>
      </p:sp>
      <p:sp>
        <p:nvSpPr>
          <p:cNvPr id="3" name="Rechteck 2">
            <a:extLst>
              <a:ext uri="{FF2B5EF4-FFF2-40B4-BE49-F238E27FC236}">
                <a16:creationId xmlns:a16="http://schemas.microsoft.com/office/drawing/2014/main" id="{EEEF68E4-5B07-4A54-B125-80A4A4B78CF4}"/>
              </a:ext>
            </a:extLst>
          </p:cNvPr>
          <p:cNvSpPr/>
          <p:nvPr/>
        </p:nvSpPr>
        <p:spPr>
          <a:xfrm>
            <a:off x="366943" y="1566415"/>
            <a:ext cx="11165150" cy="3970318"/>
          </a:xfrm>
          <a:prstGeom prst="rect">
            <a:avLst/>
          </a:prstGeom>
        </p:spPr>
        <p:txBody>
          <a:bodyPr wrap="square">
            <a:spAutoFit/>
          </a:bodyPr>
          <a:lstStyle/>
          <a:p>
            <a:r>
              <a:rPr lang="de-DE" dirty="0">
                <a:solidFill>
                  <a:srgbClr val="404040"/>
                </a:solidFill>
                <a:latin typeface="Spectral"/>
              </a:rPr>
              <a:t>Reine Behauptung.</a:t>
            </a:r>
          </a:p>
          <a:p>
            <a:r>
              <a:rPr lang="de-DE" dirty="0">
                <a:solidFill>
                  <a:srgbClr val="404040"/>
                </a:solidFill>
                <a:latin typeface="Spectral"/>
              </a:rPr>
              <a:t>Keine Quelle.</a:t>
            </a:r>
          </a:p>
          <a:p>
            <a:r>
              <a:rPr lang="de-DE" dirty="0">
                <a:solidFill>
                  <a:srgbClr val="404040"/>
                </a:solidFill>
                <a:latin typeface="Spectral"/>
              </a:rPr>
              <a:t>Keine Nennung der Grenzwerte.</a:t>
            </a:r>
          </a:p>
          <a:p>
            <a:r>
              <a:rPr lang="de-DE" dirty="0">
                <a:solidFill>
                  <a:srgbClr val="404040"/>
                </a:solidFill>
                <a:latin typeface="Spectral"/>
              </a:rPr>
              <a:t>Keine (experimentelle) Begründung, dieser nicht benannten und nicht referenzierten Grenzwerte.</a:t>
            </a:r>
          </a:p>
          <a:p>
            <a:endParaRPr lang="de-DE" dirty="0">
              <a:solidFill>
                <a:srgbClr val="404040"/>
              </a:solidFill>
              <a:latin typeface="Spectral"/>
            </a:endParaRPr>
          </a:p>
          <a:p>
            <a:r>
              <a:rPr lang="de-DE" b="1" dirty="0">
                <a:solidFill>
                  <a:srgbClr val="FF0000"/>
                </a:solidFill>
                <a:latin typeface="var(--font_family_headings, var(--font_family_headings_preset, 'SF Compact Display', -apple-system, BlinkMacSystemFont, 'Segoe UI', Roboto, Helvetica, Arial, sans-serif, 'Apple Color Emoji', 'Segoe UI Emoji', 'Segoe UI Symbol'))"/>
              </a:rPr>
              <a:t>„so wenige Verunreinigungen wie möglich“</a:t>
            </a:r>
          </a:p>
          <a:p>
            <a:r>
              <a:rPr lang="de-DE" dirty="0">
                <a:latin typeface="var(--font_family_headings, var(--font_family_headings_preset, 'SF Compact Display', -apple-system, BlinkMacSystemFont, 'Segoe UI', Roboto, Helvetica, Arial, sans-serif, 'Apple Color Emoji', 'Segoe UI Emoji', 'Segoe UI Symbol'))"/>
              </a:rPr>
              <a:t>Da das Problem laut EMA Dokumenten wohl nicht zu beheben war, war es wohl nicht möglich und somit OK?</a:t>
            </a:r>
          </a:p>
          <a:p>
            <a:endParaRPr lang="de-DE" dirty="0">
              <a:latin typeface="var(--font_family_headings, var(--font_family_headings_preset, 'SF Compact Display', -apple-system, BlinkMacSystemFont, 'Segoe UI', Roboto, Helvetica, Arial, sans-serif, 'Apple Color Emoji', 'Segoe UI Emoji', 'Segoe UI Symbol'))"/>
            </a:endParaRPr>
          </a:p>
          <a:p>
            <a:r>
              <a:rPr lang="de-DE" dirty="0">
                <a:latin typeface="Spectral"/>
                <a:hlinkClick r:id="rId2"/>
              </a:rPr>
              <a:t>https://www.pei.de/SharedDocs/Downloads/DE/service/qualitaetskriterien.pdf?__blob=publicationFile&amp;v=2</a:t>
            </a:r>
            <a:endParaRPr lang="de-DE" dirty="0">
              <a:latin typeface="Spectral"/>
            </a:endParaRPr>
          </a:p>
          <a:p>
            <a:endParaRPr lang="de-DE" dirty="0">
              <a:latin typeface="Spectral"/>
            </a:endParaRPr>
          </a:p>
          <a:p>
            <a:endParaRPr lang="de-DE" b="0" i="0" dirty="0">
              <a:solidFill>
                <a:srgbClr val="404040"/>
              </a:solidFill>
              <a:effectLst/>
              <a:latin typeface="Spectral"/>
            </a:endParaRPr>
          </a:p>
          <a:p>
            <a:endParaRPr lang="de-DE" dirty="0">
              <a:solidFill>
                <a:srgbClr val="404040"/>
              </a:solidFill>
              <a:latin typeface="Spectral"/>
            </a:endParaRPr>
          </a:p>
          <a:p>
            <a:endParaRPr lang="de-DE" b="0" i="0" dirty="0">
              <a:solidFill>
                <a:srgbClr val="404040"/>
              </a:solidFill>
              <a:effectLst/>
              <a:latin typeface="Spectral"/>
            </a:endParaRPr>
          </a:p>
          <a:p>
            <a:endParaRPr lang="de-DE" b="0" i="0" dirty="0">
              <a:solidFill>
                <a:srgbClr val="404040"/>
              </a:solidFill>
              <a:effectLst/>
              <a:latin typeface="Spectral"/>
            </a:endParaRPr>
          </a:p>
        </p:txBody>
      </p:sp>
      <p:pic>
        <p:nvPicPr>
          <p:cNvPr id="4" name="Grafik 3">
            <a:extLst>
              <a:ext uri="{FF2B5EF4-FFF2-40B4-BE49-F238E27FC236}">
                <a16:creationId xmlns:a16="http://schemas.microsoft.com/office/drawing/2014/main" id="{F305D4A5-1DD6-4F7D-8A2E-78E9A7ECD1D2}"/>
              </a:ext>
            </a:extLst>
          </p:cNvPr>
          <p:cNvPicPr>
            <a:picLocks noChangeAspect="1"/>
          </p:cNvPicPr>
          <p:nvPr/>
        </p:nvPicPr>
        <p:blipFill>
          <a:blip r:embed="rId3"/>
          <a:stretch>
            <a:fillRect/>
          </a:stretch>
        </p:blipFill>
        <p:spPr>
          <a:xfrm>
            <a:off x="285346" y="4207571"/>
            <a:ext cx="8673921" cy="2389031"/>
          </a:xfrm>
          <a:prstGeom prst="rect">
            <a:avLst/>
          </a:prstGeom>
        </p:spPr>
      </p:pic>
    </p:spTree>
    <p:extLst>
      <p:ext uri="{BB962C8B-B14F-4D97-AF65-F5344CB8AC3E}">
        <p14:creationId xmlns:p14="http://schemas.microsoft.com/office/powerpoint/2010/main" val="109179079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D162AB9F-0F0F-474C-B23C-D50278A2B53E}"/>
              </a:ext>
            </a:extLst>
          </p:cNvPr>
          <p:cNvSpPr/>
          <p:nvPr/>
        </p:nvSpPr>
        <p:spPr>
          <a:xfrm>
            <a:off x="253583" y="202619"/>
            <a:ext cx="11775660" cy="6740307"/>
          </a:xfrm>
          <a:prstGeom prst="rect">
            <a:avLst/>
          </a:prstGeom>
        </p:spPr>
        <p:txBody>
          <a:bodyPr wrap="square">
            <a:spAutoFit/>
          </a:bodyPr>
          <a:lstStyle/>
          <a:p>
            <a:r>
              <a:rPr lang="de-DE" b="1" dirty="0">
                <a:solidFill>
                  <a:srgbClr val="002060"/>
                </a:solidFill>
                <a:latin typeface="var(--font_family_headings, var(--font_family_headings_preset, 'SF Compact Display', -apple-system, BlinkMacSystemFont, 'Segoe UI', Roboto, Helvetica, Arial, sans-serif, 'Apple Color Emoji', 'Segoe UI Emoji', 'Segoe UI Symbol'))"/>
              </a:rPr>
              <a:t>Die Testung auf Rest-DNA ist nicht Teil der offiziellen experimentellen </a:t>
            </a:r>
            <a:r>
              <a:rPr lang="de-DE" b="1" dirty="0" err="1">
                <a:solidFill>
                  <a:srgbClr val="002060"/>
                </a:solidFill>
                <a:latin typeface="var(--font_family_headings, var(--font_family_headings_preset, 'SF Compact Display', -apple-system, BlinkMacSystemFont, 'Segoe UI', Roboto, Helvetica, Arial, sans-serif, 'Apple Color Emoji', 'Segoe UI Emoji', 'Segoe UI Symbol'))"/>
              </a:rPr>
              <a:t>OMCLTestung</a:t>
            </a:r>
            <a:r>
              <a:rPr lang="de-DE" b="1" dirty="0">
                <a:solidFill>
                  <a:srgbClr val="002060"/>
                </a:solidFill>
                <a:latin typeface="var(--font_family_headings, var(--font_family_headings_preset, 'SF Compact Display', -apple-system, BlinkMacSystemFont, 'Segoe UI', Roboto, Helvetica, Arial, sans-serif, 'Apple Color Emoji', 'Segoe UI Emoji', 'Segoe UI Symbol'))"/>
              </a:rPr>
              <a:t> (Official </a:t>
            </a:r>
            <a:r>
              <a:rPr lang="de-DE" b="1" dirty="0" err="1">
                <a:solidFill>
                  <a:srgbClr val="002060"/>
                </a:solidFill>
                <a:latin typeface="var(--font_family_headings, var(--font_family_headings_preset, 'SF Compact Display', -apple-system, BlinkMacSystemFont, 'Segoe UI', Roboto, Helvetica, Arial, sans-serif, 'Apple Color Emoji', 'Segoe UI Emoji', 'Segoe UI Symbol'))"/>
              </a:rPr>
              <a:t>Medicines</a:t>
            </a:r>
            <a:r>
              <a:rPr lang="de-DE" b="1" dirty="0">
                <a:solidFill>
                  <a:srgbClr val="002060"/>
                </a:solidFill>
                <a:latin typeface="var(--font_family_headings, var(--font_family_headings_preset, 'SF Compact Display', -apple-system, BlinkMacSystemFont, 'Segoe UI', Roboto, Helvetica, Arial, sans-serif, 'Apple Color Emoji', 'Segoe UI Emoji', 'Segoe UI Symbol'))"/>
              </a:rPr>
              <a:t> Control Laboratory) zur Chargenfreigabe.</a:t>
            </a:r>
          </a:p>
          <a:p>
            <a:endParaRPr lang="de-DE" b="1" dirty="0">
              <a:solidFill>
                <a:srgbClr val="002060"/>
              </a:solidFill>
              <a:latin typeface="var(--font_family_headings, var(--font_family_headings_preset, 'SF Compact Display', -apple-system, BlinkMacSystemFont, 'Segoe UI', Roboto, Helvetica, Arial, sans-serif, 'Apple Color Emoji', 'Segoe UI Emoji', 'Segoe UI Symbol'))"/>
            </a:endParaRPr>
          </a:p>
          <a:p>
            <a:r>
              <a:rPr lang="de-DE" b="1" dirty="0">
                <a:solidFill>
                  <a:srgbClr val="002060"/>
                </a:solidFill>
                <a:latin typeface="var(--font_family_headings, var(--font_family_headings_preset, 'SF Compact Display', -apple-system, BlinkMacSystemFont, 'Segoe UI', Roboto, Helvetica, Arial, sans-serif, 'Apple Color Emoji', 'Segoe UI Emoji', 'Segoe UI Symbol'))"/>
              </a:rPr>
              <a:t>[…] </a:t>
            </a:r>
            <a:r>
              <a:rPr lang="de-DE" b="1" dirty="0">
                <a:solidFill>
                  <a:srgbClr val="002060"/>
                </a:solidFill>
              </a:rPr>
              <a:t>Sie obliegt dem OCABR-Netzwerk (Official Control Authority Batch Release) und basiert auf einem wissenschaftlichen Konsens der amtlichen Expertinnen und Experten, die im Rahmen eines offiziellen Verfahrens die im Labor zu überprüfenden produktspezifischen kritischen Testverfahren, Testparameter und die diesbezüglichen Freigabekriterien identifizieren und festlegen, die relevant für die Wirksamkeit und Sicherheit eines zugelassenen Impfstoffprodukts sind.</a:t>
            </a:r>
          </a:p>
          <a:p>
            <a:endParaRPr lang="de-DE" b="1" dirty="0">
              <a:solidFill>
                <a:srgbClr val="002060"/>
              </a:solidFill>
            </a:endParaRPr>
          </a:p>
          <a:p>
            <a:r>
              <a:rPr lang="de-DE" b="1" dirty="0">
                <a:solidFill>
                  <a:srgbClr val="002060"/>
                </a:solidFill>
              </a:rPr>
              <a:t>[…] Die Entscheidung ist evidenzbasiert und wissenschaftlich begründet, da sie auf Daten und Erkenntnissen basiert, die im Rahmen des Entwicklungsprozesses erhoben und im Zulassungsprozess geprüft wurden.</a:t>
            </a:r>
          </a:p>
          <a:p>
            <a:endParaRPr lang="de-DE" b="1" dirty="0">
              <a:solidFill>
                <a:srgbClr val="002060"/>
              </a:solidFill>
            </a:endParaRPr>
          </a:p>
          <a:p>
            <a:r>
              <a:rPr lang="de-DE" b="1" dirty="0">
                <a:solidFill>
                  <a:srgbClr val="002060"/>
                </a:solidFill>
              </a:rPr>
              <a:t>[…] Neben der experimentellen Prüfung der festgelegten Wirksamkeits- und Sicherheitsparameter durch die amtlichen Prüflabore (OMCL) gehört die Prüfung der Herstellungsdokumentation (Lot Release Protocol, LRP) zum Prüfungsumfang der amtlichen Chargenfreigabe.</a:t>
            </a:r>
          </a:p>
          <a:p>
            <a:endParaRPr lang="de-DE" dirty="0"/>
          </a:p>
          <a:p>
            <a:r>
              <a:rPr lang="de-DE" dirty="0">
                <a:solidFill>
                  <a:srgbClr val="002060"/>
                </a:solidFill>
              </a:rPr>
              <a:t>[…] </a:t>
            </a:r>
            <a:r>
              <a:rPr lang="de-DE" b="1" dirty="0">
                <a:solidFill>
                  <a:srgbClr val="002060"/>
                </a:solidFill>
              </a:rPr>
              <a:t>Das OMCL </a:t>
            </a:r>
            <a:r>
              <a:rPr lang="de-DE" b="1" dirty="0">
                <a:solidFill>
                  <a:srgbClr val="FF0000"/>
                </a:solidFill>
              </a:rPr>
              <a:t>prüft die Ergebnisse der vom Hersteller durchgeführten experimentellen Chargenuntersuchungen </a:t>
            </a:r>
            <a:r>
              <a:rPr lang="de-DE" b="1" dirty="0">
                <a:solidFill>
                  <a:srgbClr val="002060"/>
                </a:solidFill>
              </a:rPr>
              <a:t>im Hinblick darauf, ob alle in der Zulassung festgelegten kritischen Parameter und deren Grenzwerte (Spezifikationen) eingehalten wurden.</a:t>
            </a:r>
          </a:p>
          <a:p>
            <a:br>
              <a:rPr lang="de-DE" dirty="0"/>
            </a:br>
            <a:br>
              <a:rPr lang="de-DE" dirty="0"/>
            </a:br>
            <a:endParaRPr lang="de-DE" b="1" dirty="0">
              <a:solidFill>
                <a:srgbClr val="002060"/>
              </a:solidFill>
            </a:endParaRPr>
          </a:p>
          <a:p>
            <a:endParaRPr lang="de-DE" b="1" dirty="0">
              <a:solidFill>
                <a:srgbClr val="002060"/>
              </a:solidFill>
            </a:endParaRPr>
          </a:p>
          <a:p>
            <a:endParaRPr lang="de-DE" b="1" dirty="0">
              <a:solidFill>
                <a:srgbClr val="002060"/>
              </a:solidFill>
              <a:latin typeface="var(--font_family_headings, var(--font_family_headings_preset, 'SF Compact Display', -apple-system, BlinkMacSystemFont, 'Segoe UI', Roboto, Helvetica, Arial, sans-serif, 'Apple Color Emoji', 'Segoe UI Emoji', 'Segoe UI Symbol'))"/>
            </a:endParaRPr>
          </a:p>
          <a:p>
            <a:endParaRPr lang="de-DE" b="1" dirty="0">
              <a:solidFill>
                <a:srgbClr val="002060"/>
              </a:solidFill>
              <a:latin typeface="var(--font_family_headings, var(--font_family_headings_preset, 'SF Compact Display', -apple-system, BlinkMacSystemFont, 'Segoe UI', Roboto, Helvetica, Arial, sans-serif, 'Apple Color Emoji', 'Segoe UI Emoji', 'Segoe UI Symbol'))"/>
            </a:endParaRPr>
          </a:p>
        </p:txBody>
      </p:sp>
    </p:spTree>
    <p:extLst>
      <p:ext uri="{BB962C8B-B14F-4D97-AF65-F5344CB8AC3E}">
        <p14:creationId xmlns:p14="http://schemas.microsoft.com/office/powerpoint/2010/main" val="20156640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s://substackcdn.com/image/fetch/f_auto,q_auto:good,fl_progressive:steep/https%3A%2F%2Fsubstack-post-media.s3.amazonaws.com%2Fpublic%2Fimages%2F62654fc6-e230-494c-83da-f8051fefb493_945x405.png">
            <a:extLst>
              <a:ext uri="{FF2B5EF4-FFF2-40B4-BE49-F238E27FC236}">
                <a16:creationId xmlns:a16="http://schemas.microsoft.com/office/drawing/2014/main" id="{FD35BF64-14BD-4FBE-9518-C64AAAAFAA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4719" y="568612"/>
            <a:ext cx="9001125" cy="3857625"/>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a:extLst>
              <a:ext uri="{FF2B5EF4-FFF2-40B4-BE49-F238E27FC236}">
                <a16:creationId xmlns:a16="http://schemas.microsoft.com/office/drawing/2014/main" id="{FD95535C-9FBE-4707-9637-9DCC366847A8}"/>
              </a:ext>
            </a:extLst>
          </p:cNvPr>
          <p:cNvSpPr/>
          <p:nvPr/>
        </p:nvSpPr>
        <p:spPr>
          <a:xfrm>
            <a:off x="375821" y="5920056"/>
            <a:ext cx="11324947" cy="369332"/>
          </a:xfrm>
          <a:prstGeom prst="rect">
            <a:avLst/>
          </a:prstGeom>
        </p:spPr>
        <p:txBody>
          <a:bodyPr wrap="square">
            <a:spAutoFit/>
          </a:bodyPr>
          <a:lstStyle/>
          <a:p>
            <a:r>
              <a:rPr lang="de-DE" u="sng" dirty="0">
                <a:latin typeface="Spectral"/>
                <a:hlinkClick r:id="rId3"/>
              </a:rPr>
              <a:t>https://www.pei.de/SharedDocs/Downloads/DE/institut/auflistung-pei-amtsaufgaben.pdf?__blob=publicationFile&amp;v=2</a:t>
            </a:r>
            <a:r>
              <a:rPr lang="de-DE" dirty="0">
                <a:solidFill>
                  <a:srgbClr val="404040"/>
                </a:solidFill>
                <a:latin typeface="Spectral"/>
              </a:rPr>
              <a:t>)</a:t>
            </a:r>
            <a:endParaRPr lang="de-DE" dirty="0"/>
          </a:p>
        </p:txBody>
      </p:sp>
    </p:spTree>
    <p:extLst>
      <p:ext uri="{BB962C8B-B14F-4D97-AF65-F5344CB8AC3E}">
        <p14:creationId xmlns:p14="http://schemas.microsoft.com/office/powerpoint/2010/main" val="24330221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s://substackcdn.com/image/fetch/w_1456,c_limit,f_auto,q_auto:good,fl_progressive:steep/https%3A%2F%2Fsubstack-post-media.s3.amazonaws.com%2Fpublic%2Fimages%2F74ae81cb-7933-4650-8e33-cf606ff08add_945x421.png">
            <a:extLst>
              <a:ext uri="{FF2B5EF4-FFF2-40B4-BE49-F238E27FC236}">
                <a16:creationId xmlns:a16="http://schemas.microsoft.com/office/drawing/2014/main" id="{90B97D6E-9125-419B-9C1C-61BCCF47DA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464" y="348227"/>
            <a:ext cx="11064119" cy="4929094"/>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a:extLst>
              <a:ext uri="{FF2B5EF4-FFF2-40B4-BE49-F238E27FC236}">
                <a16:creationId xmlns:a16="http://schemas.microsoft.com/office/drawing/2014/main" id="{1097C1F2-C225-40D2-A11A-49830E832BB6}"/>
              </a:ext>
            </a:extLst>
          </p:cNvPr>
          <p:cNvSpPr/>
          <p:nvPr/>
        </p:nvSpPr>
        <p:spPr>
          <a:xfrm>
            <a:off x="2880401" y="6289375"/>
            <a:ext cx="5703228" cy="369332"/>
          </a:xfrm>
          <a:prstGeom prst="rect">
            <a:avLst/>
          </a:prstGeom>
        </p:spPr>
        <p:txBody>
          <a:bodyPr wrap="none">
            <a:spAutoFit/>
          </a:bodyPr>
          <a:lstStyle/>
          <a:p>
            <a:r>
              <a:rPr lang="de-DE" u="sng" dirty="0">
                <a:latin typeface="Spectral"/>
                <a:hlinkClick r:id="rId3"/>
              </a:rPr>
              <a:t>https://www.gesetze-im-internet.de/amg_1976/__32.html</a:t>
            </a:r>
            <a:endParaRPr lang="de-DE" dirty="0"/>
          </a:p>
        </p:txBody>
      </p:sp>
    </p:spTree>
    <p:extLst>
      <p:ext uri="{BB962C8B-B14F-4D97-AF65-F5344CB8AC3E}">
        <p14:creationId xmlns:p14="http://schemas.microsoft.com/office/powerpoint/2010/main" val="25111999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ld">
            <a:extLst>
              <a:ext uri="{FF2B5EF4-FFF2-40B4-BE49-F238E27FC236}">
                <a16:creationId xmlns:a16="http://schemas.microsoft.com/office/drawing/2014/main" id="{2C30CA3B-DA08-4A47-AE38-910672A5AF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819" y="168583"/>
            <a:ext cx="11595147" cy="5779456"/>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a:extLst>
              <a:ext uri="{FF2B5EF4-FFF2-40B4-BE49-F238E27FC236}">
                <a16:creationId xmlns:a16="http://schemas.microsoft.com/office/drawing/2014/main" id="{E8D81E29-0E9C-4BA6-B349-FF97B051319E}"/>
              </a:ext>
            </a:extLst>
          </p:cNvPr>
          <p:cNvSpPr/>
          <p:nvPr/>
        </p:nvSpPr>
        <p:spPr>
          <a:xfrm>
            <a:off x="230819" y="6060867"/>
            <a:ext cx="10810043" cy="369332"/>
          </a:xfrm>
          <a:prstGeom prst="rect">
            <a:avLst/>
          </a:prstGeom>
        </p:spPr>
        <p:txBody>
          <a:bodyPr wrap="square">
            <a:spAutoFit/>
          </a:bodyPr>
          <a:lstStyle/>
          <a:p>
            <a:r>
              <a:rPr lang="de-DE" dirty="0">
                <a:hlinkClick r:id="rId3"/>
              </a:rPr>
              <a:t>https://twitter.com/GabrieleFaller9/status/1740686955220963748</a:t>
            </a:r>
            <a:r>
              <a:rPr lang="de-DE" dirty="0"/>
              <a:t> </a:t>
            </a:r>
          </a:p>
        </p:txBody>
      </p:sp>
    </p:spTree>
    <p:extLst>
      <p:ext uri="{BB962C8B-B14F-4D97-AF65-F5344CB8AC3E}">
        <p14:creationId xmlns:p14="http://schemas.microsoft.com/office/powerpoint/2010/main" val="274495854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s://substackcdn.com/image/fetch/w_1456,c_limit,f_auto,q_auto:good,fl_progressive:steep/https%3A%2F%2Fsubstack-post-media.s3.amazonaws.com%2Fpublic%2Fimages%2Fbdfcb63e-ed89-420c-b63b-16a4d0503e0c_945x528.png">
            <a:extLst>
              <a:ext uri="{FF2B5EF4-FFF2-40B4-BE49-F238E27FC236}">
                <a16:creationId xmlns:a16="http://schemas.microsoft.com/office/drawing/2014/main" id="{D07B009D-BA08-4DBE-98DD-0A4A8137C5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261" y="177554"/>
            <a:ext cx="6889530" cy="3849388"/>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a:extLst>
              <a:ext uri="{FF2B5EF4-FFF2-40B4-BE49-F238E27FC236}">
                <a16:creationId xmlns:a16="http://schemas.microsoft.com/office/drawing/2014/main" id="{27B8FFD7-082F-40F5-B4D0-144C90E01AED}"/>
              </a:ext>
            </a:extLst>
          </p:cNvPr>
          <p:cNvSpPr/>
          <p:nvPr/>
        </p:nvSpPr>
        <p:spPr>
          <a:xfrm>
            <a:off x="310261" y="4576387"/>
            <a:ext cx="11431480" cy="2308324"/>
          </a:xfrm>
          <a:prstGeom prst="rect">
            <a:avLst/>
          </a:prstGeom>
        </p:spPr>
        <p:txBody>
          <a:bodyPr wrap="square">
            <a:spAutoFit/>
          </a:bodyPr>
          <a:lstStyle/>
          <a:p>
            <a:r>
              <a:rPr lang="de-DE" b="1" dirty="0">
                <a:solidFill>
                  <a:srgbClr val="002060"/>
                </a:solidFill>
                <a:latin typeface="var(--font_family_headings, var(--font_family_headings_preset, 'SF Compact Display', -apple-system, BlinkMacSystemFont, 'Segoe UI', Roboto, Helvetica, Arial, sans-serif, 'Apple Color Emoji', 'Segoe UI Emoji', 'Segoe UI Symbol'))"/>
              </a:rPr>
              <a:t>Jede Wirkstoffcharge des Impfstoffprodukts </a:t>
            </a:r>
            <a:r>
              <a:rPr lang="de-DE" b="1" dirty="0" err="1">
                <a:solidFill>
                  <a:srgbClr val="002060"/>
                </a:solidFill>
                <a:latin typeface="var(--font_family_headings, var(--font_family_headings_preset, 'SF Compact Display', -apple-system, BlinkMacSystemFont, 'Segoe UI', Roboto, Helvetica, Arial, sans-serif, 'Apple Color Emoji', 'Segoe UI Emoji', 'Segoe UI Symbol'))"/>
              </a:rPr>
              <a:t>Comirnaty</a:t>
            </a:r>
            <a:r>
              <a:rPr lang="de-DE" b="1" dirty="0">
                <a:solidFill>
                  <a:srgbClr val="002060"/>
                </a:solidFill>
                <a:latin typeface="var(--font_family_headings, var(--font_family_headings_preset, 'SF Compact Display', -apple-system, BlinkMacSystemFont, 'Segoe UI', Roboto, Helvetica, Arial, sans-serif, 'Apple Color Emoji', 'Segoe UI Emoji', 'Segoe UI Symbol'))"/>
              </a:rPr>
              <a:t> wird auf DNA-Restmengen untersucht und die Ergebnisse sind Teil des Chargenfreigabeprotokolls des Herstellers, das im Rahmen der amtlichen Chargenprüfung (OCABR) unabhängig behördlich geprüft wird.</a:t>
            </a:r>
          </a:p>
          <a:p>
            <a:r>
              <a:rPr lang="de-DE" b="1" i="0" dirty="0">
                <a:solidFill>
                  <a:srgbClr val="002060"/>
                </a:solidFill>
                <a:effectLst/>
                <a:latin typeface="var(--font_family_headings, var(--font_family_headings_preset, 'SF Compact Display', -apple-system, BlinkMacSystemFont, 'Segoe UI', Roboto, Helvetica, Arial, sans-serif, 'Apple Color Emoji', 'Segoe UI Emoji', 'Segoe UI Symbol'))"/>
              </a:rPr>
              <a:t>[…] </a:t>
            </a:r>
          </a:p>
          <a:p>
            <a:r>
              <a:rPr lang="de-DE" b="1" dirty="0">
                <a:solidFill>
                  <a:srgbClr val="002060"/>
                </a:solidFill>
              </a:rPr>
              <a:t>Für die staatliche Chargenfreigabe in Deutschland werden diese vom Hersteller mit festgelegter und validierter Methode erhobenen Untersuchungsdaten vom Paul-Ehrlich-Institut </a:t>
            </a:r>
            <a:r>
              <a:rPr lang="de-DE" b="1" dirty="0">
                <a:solidFill>
                  <a:srgbClr val="FF0000"/>
                </a:solidFill>
              </a:rPr>
              <a:t>gegengeprüft</a:t>
            </a:r>
            <a:r>
              <a:rPr lang="de-DE" b="1" dirty="0">
                <a:solidFill>
                  <a:srgbClr val="002060"/>
                </a:solidFill>
              </a:rPr>
              <a:t>, bevor eine staatliche Chargenfreigabe für Deutschland durch das Paul-Ehrlich-Institut erfolgt.</a:t>
            </a:r>
            <a:br>
              <a:rPr lang="de-DE" dirty="0"/>
            </a:br>
            <a:endParaRPr lang="de-DE" b="1" i="0" dirty="0">
              <a:solidFill>
                <a:srgbClr val="002060"/>
              </a:solidFill>
              <a:effectLst/>
              <a:latin typeface="var(--font_family_headings, var(--font_family_headings_preset, 'SF Compact Display', -apple-system, BlinkMacSystemFont, 'Segoe UI', Roboto, Helvetica, Arial, sans-serif, 'Apple Color Emoji', 'Segoe UI Emoji', 'Segoe UI Symbol'))"/>
            </a:endParaRPr>
          </a:p>
        </p:txBody>
      </p:sp>
      <p:pic>
        <p:nvPicPr>
          <p:cNvPr id="3" name="Grafik 2">
            <a:extLst>
              <a:ext uri="{FF2B5EF4-FFF2-40B4-BE49-F238E27FC236}">
                <a16:creationId xmlns:a16="http://schemas.microsoft.com/office/drawing/2014/main" id="{CEE7E78A-BDE9-4E0A-B894-B2163E104788}"/>
              </a:ext>
            </a:extLst>
          </p:cNvPr>
          <p:cNvPicPr>
            <a:picLocks noChangeAspect="1"/>
          </p:cNvPicPr>
          <p:nvPr/>
        </p:nvPicPr>
        <p:blipFill>
          <a:blip r:embed="rId3"/>
          <a:stretch>
            <a:fillRect/>
          </a:stretch>
        </p:blipFill>
        <p:spPr>
          <a:xfrm>
            <a:off x="7767503" y="98528"/>
            <a:ext cx="4044237" cy="3741962"/>
          </a:xfrm>
          <a:prstGeom prst="rect">
            <a:avLst/>
          </a:prstGeom>
        </p:spPr>
      </p:pic>
    </p:spTree>
    <p:extLst>
      <p:ext uri="{BB962C8B-B14F-4D97-AF65-F5344CB8AC3E}">
        <p14:creationId xmlns:p14="http://schemas.microsoft.com/office/powerpoint/2010/main" val="41674701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substackcdn.com/image/fetch/w_1456,c_limit,f_auto,q_auto:good,fl_progressive:steep/https%3A%2F%2Fsubstack-post-media.s3.amazonaws.com%2Fpublic%2Fimages%2F32f22db3-9ced-4e3c-b715-044bda2158c7_616x1467.png">
            <a:extLst>
              <a:ext uri="{FF2B5EF4-FFF2-40B4-BE49-F238E27FC236}">
                <a16:creationId xmlns:a16="http://schemas.microsoft.com/office/drawing/2014/main" id="{12B27E45-3543-4C80-A0F9-6F270AF93D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269" y="882126"/>
            <a:ext cx="2562862" cy="6103398"/>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https://substackcdn.com/image/fetch/w_1456,c_limit,f_auto,q_auto:good,fl_progressive:steep/https%3A%2F%2Fsubstack-post-media.s3.amazonaws.com%2Fpublic%2Fimages%2F7e68f301-b331-4be2-a3b9-268baac4c293_771x614.png">
            <a:extLst>
              <a:ext uri="{FF2B5EF4-FFF2-40B4-BE49-F238E27FC236}">
                <a16:creationId xmlns:a16="http://schemas.microsoft.com/office/drawing/2014/main" id="{FC33D693-9343-4686-9A10-B91E21C285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1234" y="1005211"/>
            <a:ext cx="3904712" cy="3109589"/>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abgerundete Ecken 3">
            <a:extLst>
              <a:ext uri="{FF2B5EF4-FFF2-40B4-BE49-F238E27FC236}">
                <a16:creationId xmlns:a16="http://schemas.microsoft.com/office/drawing/2014/main" id="{7D1C02FA-8D5F-4FAD-B27C-BDE6B6097563}"/>
              </a:ext>
            </a:extLst>
          </p:cNvPr>
          <p:cNvSpPr/>
          <p:nvPr/>
        </p:nvSpPr>
        <p:spPr>
          <a:xfrm>
            <a:off x="372862" y="1005211"/>
            <a:ext cx="2630269" cy="1995441"/>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9462" name="Picture 6" descr="https://substackcdn.com/image/fetch/w_1456,c_limit,f_auto,q_auto:good,fl_progressive:steep/https%3A%2F%2Fsubstack-post-media.s3.amazonaws.com%2Fpublic%2Fimages%2Fbe816682-3151-4c14-8dda-a4e697e17c24_757x463.png">
            <a:extLst>
              <a:ext uri="{FF2B5EF4-FFF2-40B4-BE49-F238E27FC236}">
                <a16:creationId xmlns:a16="http://schemas.microsoft.com/office/drawing/2014/main" id="{6FD22EF8-2C75-4F29-8803-C504714E38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946" y="964314"/>
            <a:ext cx="4095089" cy="2504658"/>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descr="https://substackcdn.com/image/fetch/w_1456,c_limit,f_auto,q_auto:good,fl_progressive:steep/https%3A%2F%2Fsubstack-post-media.s3.amazonaws.com%2Fpublic%2Fimages%2F3a4915d1-270c-411a-a185-34ff7a38d2ac_945x332.png">
            <a:extLst>
              <a:ext uri="{FF2B5EF4-FFF2-40B4-BE49-F238E27FC236}">
                <a16:creationId xmlns:a16="http://schemas.microsoft.com/office/drawing/2014/main" id="{E21479BD-2C16-499B-9E0F-A725757F79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9929" y="3933825"/>
            <a:ext cx="7551106" cy="2652875"/>
          </a:xfrm>
          <a:prstGeom prst="rect">
            <a:avLst/>
          </a:prstGeom>
          <a:noFill/>
          <a:extLst>
            <a:ext uri="{909E8E84-426E-40DD-AFC4-6F175D3DCCD1}">
              <a14:hiddenFill xmlns:a14="http://schemas.microsoft.com/office/drawing/2010/main">
                <a:solidFill>
                  <a:srgbClr val="FFFFFF"/>
                </a:solidFill>
              </a14:hiddenFill>
            </a:ext>
          </a:extLst>
        </p:spPr>
      </p:pic>
      <p:sp>
        <p:nvSpPr>
          <p:cNvPr id="7" name="Rechteck: abgerundete Ecken 6">
            <a:extLst>
              <a:ext uri="{FF2B5EF4-FFF2-40B4-BE49-F238E27FC236}">
                <a16:creationId xmlns:a16="http://schemas.microsoft.com/office/drawing/2014/main" id="{D401F232-A0F3-459D-AC6C-3F073CA6CCA8}"/>
              </a:ext>
            </a:extLst>
          </p:cNvPr>
          <p:cNvSpPr/>
          <p:nvPr/>
        </p:nvSpPr>
        <p:spPr>
          <a:xfrm>
            <a:off x="4048455" y="3429000"/>
            <a:ext cx="1278147" cy="504825"/>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56745575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FABA6887-74E8-4C2D-AE47-33932E4E8463}"/>
              </a:ext>
            </a:extLst>
          </p:cNvPr>
          <p:cNvPicPr>
            <a:picLocks noChangeAspect="1"/>
          </p:cNvPicPr>
          <p:nvPr/>
        </p:nvPicPr>
        <p:blipFill>
          <a:blip r:embed="rId2"/>
          <a:stretch>
            <a:fillRect/>
          </a:stretch>
        </p:blipFill>
        <p:spPr>
          <a:xfrm>
            <a:off x="410165" y="350324"/>
            <a:ext cx="7329155" cy="3946468"/>
          </a:xfrm>
          <a:prstGeom prst="rect">
            <a:avLst/>
          </a:prstGeom>
        </p:spPr>
      </p:pic>
      <p:sp>
        <p:nvSpPr>
          <p:cNvPr id="5" name="Rechteck 4">
            <a:extLst>
              <a:ext uri="{FF2B5EF4-FFF2-40B4-BE49-F238E27FC236}">
                <a16:creationId xmlns:a16="http://schemas.microsoft.com/office/drawing/2014/main" id="{E79A3D4B-131C-4148-A484-6ECD3A311BAF}"/>
              </a:ext>
            </a:extLst>
          </p:cNvPr>
          <p:cNvSpPr/>
          <p:nvPr/>
        </p:nvSpPr>
        <p:spPr>
          <a:xfrm>
            <a:off x="410165" y="4936711"/>
            <a:ext cx="10855598" cy="1477328"/>
          </a:xfrm>
          <a:prstGeom prst="rect">
            <a:avLst/>
          </a:prstGeom>
        </p:spPr>
        <p:txBody>
          <a:bodyPr wrap="square">
            <a:spAutoFit/>
          </a:bodyPr>
          <a:lstStyle/>
          <a:p>
            <a:r>
              <a:rPr lang="de-DE" b="1" i="1" dirty="0" err="1">
                <a:solidFill>
                  <a:srgbClr val="FF0000"/>
                </a:solidFill>
                <a:latin typeface="Spectral"/>
              </a:rPr>
              <a:t>Sediri</a:t>
            </a:r>
            <a:r>
              <a:rPr lang="de-DE" b="1" i="1" dirty="0">
                <a:solidFill>
                  <a:srgbClr val="FF0000"/>
                </a:solidFill>
                <a:latin typeface="Spectral"/>
              </a:rPr>
              <a:t>-Schön H</a:t>
            </a:r>
            <a:r>
              <a:rPr lang="de-DE" i="1" dirty="0">
                <a:solidFill>
                  <a:srgbClr val="404040"/>
                </a:solidFill>
                <a:latin typeface="Spectral"/>
              </a:rPr>
              <a:t>, Lange J, </a:t>
            </a:r>
            <a:r>
              <a:rPr lang="de-DE" i="1" dirty="0" err="1">
                <a:solidFill>
                  <a:srgbClr val="404040"/>
                </a:solidFill>
                <a:latin typeface="Spectral"/>
              </a:rPr>
              <a:t>Grabski</a:t>
            </a:r>
            <a:r>
              <a:rPr lang="de-DE" i="1" dirty="0">
                <a:solidFill>
                  <a:srgbClr val="404040"/>
                </a:solidFill>
                <a:latin typeface="Spectral"/>
              </a:rPr>
              <a:t> E, Wagner R, </a:t>
            </a:r>
            <a:r>
              <a:rPr lang="de-DE" i="1" dirty="0" err="1">
                <a:solidFill>
                  <a:srgbClr val="404040"/>
                </a:solidFill>
                <a:latin typeface="Spectral"/>
              </a:rPr>
              <a:t>Hildt</a:t>
            </a:r>
            <a:r>
              <a:rPr lang="de-DE" i="1" dirty="0">
                <a:solidFill>
                  <a:srgbClr val="404040"/>
                </a:solidFill>
                <a:latin typeface="Spectral"/>
              </a:rPr>
              <a:t> E. Chargenprüfung als wesentliche Säule der Versorgung mit sicheren und wirksamen Impfstoffen [Batch </a:t>
            </a:r>
            <a:r>
              <a:rPr lang="de-DE" i="1" dirty="0" err="1">
                <a:solidFill>
                  <a:srgbClr val="404040"/>
                </a:solidFill>
                <a:latin typeface="Spectral"/>
              </a:rPr>
              <a:t>testing</a:t>
            </a:r>
            <a:r>
              <a:rPr lang="de-DE" i="1" dirty="0">
                <a:solidFill>
                  <a:srgbClr val="404040"/>
                </a:solidFill>
                <a:latin typeface="Spectral"/>
              </a:rPr>
              <a:t> </a:t>
            </a:r>
            <a:r>
              <a:rPr lang="de-DE" i="1" dirty="0" err="1">
                <a:solidFill>
                  <a:srgbClr val="404040"/>
                </a:solidFill>
                <a:latin typeface="Spectral"/>
              </a:rPr>
              <a:t>as</a:t>
            </a:r>
            <a:r>
              <a:rPr lang="de-DE" i="1" dirty="0">
                <a:solidFill>
                  <a:srgbClr val="404040"/>
                </a:solidFill>
                <a:latin typeface="Spectral"/>
              </a:rPr>
              <a:t> an essential </a:t>
            </a:r>
            <a:r>
              <a:rPr lang="de-DE" i="1" dirty="0" err="1">
                <a:solidFill>
                  <a:srgbClr val="404040"/>
                </a:solidFill>
                <a:latin typeface="Spectral"/>
              </a:rPr>
              <a:t>pillar</a:t>
            </a:r>
            <a:r>
              <a:rPr lang="de-DE" i="1" dirty="0">
                <a:solidFill>
                  <a:srgbClr val="404040"/>
                </a:solidFill>
                <a:latin typeface="Spectral"/>
              </a:rPr>
              <a:t> </a:t>
            </a:r>
            <a:r>
              <a:rPr lang="de-DE" i="1" dirty="0" err="1">
                <a:solidFill>
                  <a:srgbClr val="404040"/>
                </a:solidFill>
                <a:latin typeface="Spectral"/>
              </a:rPr>
              <a:t>of</a:t>
            </a:r>
            <a:r>
              <a:rPr lang="de-DE" i="1" dirty="0">
                <a:solidFill>
                  <a:srgbClr val="404040"/>
                </a:solidFill>
                <a:latin typeface="Spectral"/>
              </a:rPr>
              <a:t> </a:t>
            </a:r>
            <a:r>
              <a:rPr lang="de-DE" i="1" dirty="0" err="1">
                <a:solidFill>
                  <a:srgbClr val="404040"/>
                </a:solidFill>
                <a:latin typeface="Spectral"/>
              </a:rPr>
              <a:t>the</a:t>
            </a:r>
            <a:r>
              <a:rPr lang="de-DE" i="1" dirty="0">
                <a:solidFill>
                  <a:srgbClr val="404040"/>
                </a:solidFill>
                <a:latin typeface="Spectral"/>
              </a:rPr>
              <a:t> </a:t>
            </a:r>
            <a:r>
              <a:rPr lang="de-DE" i="1" dirty="0" err="1">
                <a:solidFill>
                  <a:srgbClr val="404040"/>
                </a:solidFill>
                <a:latin typeface="Spectral"/>
              </a:rPr>
              <a:t>supply</a:t>
            </a:r>
            <a:r>
              <a:rPr lang="de-DE" i="1" dirty="0">
                <a:solidFill>
                  <a:srgbClr val="404040"/>
                </a:solidFill>
                <a:latin typeface="Spectral"/>
              </a:rPr>
              <a:t> </a:t>
            </a:r>
            <a:r>
              <a:rPr lang="de-DE" i="1" dirty="0" err="1">
                <a:solidFill>
                  <a:srgbClr val="404040"/>
                </a:solidFill>
                <a:latin typeface="Spectral"/>
              </a:rPr>
              <a:t>of</a:t>
            </a:r>
            <a:r>
              <a:rPr lang="de-DE" i="1" dirty="0">
                <a:solidFill>
                  <a:srgbClr val="404040"/>
                </a:solidFill>
                <a:latin typeface="Spectral"/>
              </a:rPr>
              <a:t> </a:t>
            </a:r>
            <a:r>
              <a:rPr lang="de-DE" i="1" dirty="0" err="1">
                <a:solidFill>
                  <a:srgbClr val="404040"/>
                </a:solidFill>
                <a:latin typeface="Spectral"/>
              </a:rPr>
              <a:t>safe</a:t>
            </a:r>
            <a:r>
              <a:rPr lang="de-DE" i="1" dirty="0">
                <a:solidFill>
                  <a:srgbClr val="404040"/>
                </a:solidFill>
                <a:latin typeface="Spectral"/>
              </a:rPr>
              <a:t> and </a:t>
            </a:r>
            <a:r>
              <a:rPr lang="de-DE" i="1" dirty="0" err="1">
                <a:solidFill>
                  <a:srgbClr val="404040"/>
                </a:solidFill>
                <a:latin typeface="Spectral"/>
              </a:rPr>
              <a:t>effective</a:t>
            </a:r>
            <a:r>
              <a:rPr lang="de-DE" i="1" dirty="0">
                <a:solidFill>
                  <a:srgbClr val="404040"/>
                </a:solidFill>
                <a:latin typeface="Spectral"/>
              </a:rPr>
              <a:t> </a:t>
            </a:r>
            <a:r>
              <a:rPr lang="de-DE" i="1" dirty="0" err="1">
                <a:solidFill>
                  <a:srgbClr val="404040"/>
                </a:solidFill>
                <a:latin typeface="Spectral"/>
              </a:rPr>
              <a:t>vaccines</a:t>
            </a:r>
            <a:r>
              <a:rPr lang="de-DE" i="1" dirty="0">
                <a:solidFill>
                  <a:srgbClr val="404040"/>
                </a:solidFill>
                <a:latin typeface="Spectral"/>
              </a:rPr>
              <a:t>]. Bundesgesundheitsblatt Gesundheitsforschung Gesundheitsschutz. 2022 Dec;65(12):1244-1250. German. </a:t>
            </a:r>
            <a:r>
              <a:rPr lang="de-DE" i="1" dirty="0" err="1">
                <a:solidFill>
                  <a:srgbClr val="404040"/>
                </a:solidFill>
                <a:latin typeface="Spectral"/>
              </a:rPr>
              <a:t>doi</a:t>
            </a:r>
            <a:r>
              <a:rPr lang="de-DE" i="1" dirty="0">
                <a:solidFill>
                  <a:srgbClr val="404040"/>
                </a:solidFill>
                <a:latin typeface="Spectral"/>
              </a:rPr>
              <a:t>: 10.1007/s00103-022-03611-1. </a:t>
            </a:r>
            <a:r>
              <a:rPr lang="de-DE" i="1" dirty="0" err="1">
                <a:solidFill>
                  <a:srgbClr val="404040"/>
                </a:solidFill>
                <a:latin typeface="Spectral"/>
              </a:rPr>
              <a:t>Epub</a:t>
            </a:r>
            <a:r>
              <a:rPr lang="de-DE" i="1" dirty="0">
                <a:solidFill>
                  <a:srgbClr val="404040"/>
                </a:solidFill>
                <a:latin typeface="Spectral"/>
              </a:rPr>
              <a:t> 2022 </a:t>
            </a:r>
            <a:r>
              <a:rPr lang="de-DE" i="1" dirty="0" err="1">
                <a:solidFill>
                  <a:srgbClr val="404040"/>
                </a:solidFill>
                <a:latin typeface="Spectral"/>
              </a:rPr>
              <a:t>Oct</a:t>
            </a:r>
            <a:r>
              <a:rPr lang="de-DE" i="1" dirty="0">
                <a:solidFill>
                  <a:srgbClr val="404040"/>
                </a:solidFill>
                <a:latin typeface="Spectral"/>
              </a:rPr>
              <a:t> 20. PMID: 36264321; PMCID: PMC9582401. </a:t>
            </a:r>
            <a:r>
              <a:rPr lang="de-DE" i="1" u="sng" dirty="0">
                <a:solidFill>
                  <a:srgbClr val="404040"/>
                </a:solidFill>
                <a:latin typeface="Spectral"/>
                <a:hlinkClick r:id="rId3"/>
              </a:rPr>
              <a:t>https://link.springer.com/article/10.1007/s00103-022-03611-1</a:t>
            </a:r>
            <a:endParaRPr lang="de-DE" dirty="0"/>
          </a:p>
        </p:txBody>
      </p:sp>
    </p:spTree>
    <p:extLst>
      <p:ext uri="{BB962C8B-B14F-4D97-AF65-F5344CB8AC3E}">
        <p14:creationId xmlns:p14="http://schemas.microsoft.com/office/powerpoint/2010/main" val="22036356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s://substackcdn.com/image/fetch/w_1456,c_limit,f_auto,q_auto:good,fl_progressive:steep/https%3A%2F%2Fsubstack-post-media.s3.amazonaws.com%2Fpublic%2Fimages%2Fe04b5f2f-60bf-414c-953f-db249c1af5af_663x920.png">
            <a:extLst>
              <a:ext uri="{FF2B5EF4-FFF2-40B4-BE49-F238E27FC236}">
                <a16:creationId xmlns:a16="http://schemas.microsoft.com/office/drawing/2014/main" id="{2948AF02-3C08-4020-B2AC-A19B4F1206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72" y="0"/>
            <a:ext cx="49418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Grafik 1">
            <a:extLst>
              <a:ext uri="{FF2B5EF4-FFF2-40B4-BE49-F238E27FC236}">
                <a16:creationId xmlns:a16="http://schemas.microsoft.com/office/drawing/2014/main" id="{BDCE32C0-746A-49A0-A987-008D486A63D4}"/>
              </a:ext>
            </a:extLst>
          </p:cNvPr>
          <p:cNvPicPr>
            <a:picLocks noChangeAspect="1"/>
          </p:cNvPicPr>
          <p:nvPr/>
        </p:nvPicPr>
        <p:blipFill>
          <a:blip r:embed="rId3"/>
          <a:stretch>
            <a:fillRect/>
          </a:stretch>
        </p:blipFill>
        <p:spPr>
          <a:xfrm>
            <a:off x="5355058" y="295307"/>
            <a:ext cx="6646149" cy="1604514"/>
          </a:xfrm>
          <a:prstGeom prst="rect">
            <a:avLst/>
          </a:prstGeom>
        </p:spPr>
      </p:pic>
      <p:sp>
        <p:nvSpPr>
          <p:cNvPr id="4" name="Rechteck: abgerundete Ecken 3">
            <a:extLst>
              <a:ext uri="{FF2B5EF4-FFF2-40B4-BE49-F238E27FC236}">
                <a16:creationId xmlns:a16="http://schemas.microsoft.com/office/drawing/2014/main" id="{5D12F3F9-20F2-4AA7-BC51-7C240BF98361}"/>
              </a:ext>
            </a:extLst>
          </p:cNvPr>
          <p:cNvSpPr/>
          <p:nvPr/>
        </p:nvSpPr>
        <p:spPr>
          <a:xfrm>
            <a:off x="7759084" y="560465"/>
            <a:ext cx="1731145" cy="256281"/>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4000237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substackcdn.com/image/fetch/w_1456,c_limit,f_auto,q_auto:good,fl_progressive:steep/https%3A%2F%2Fsubstack-post-media.s3.amazonaws.com%2Fpublic%2Fimages%2F3adc93b7-bb21-4856-97a6-97c233c771bb_945x447.png">
            <a:extLst>
              <a:ext uri="{FF2B5EF4-FFF2-40B4-BE49-F238E27FC236}">
                <a16:creationId xmlns:a16="http://schemas.microsoft.com/office/drawing/2014/main" id="{6A905371-60F0-4FB0-B7F7-76842BB7FA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28" y="895027"/>
            <a:ext cx="9001125" cy="4257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746368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s://substackcdn.com/image/fetch/w_1456,c_limit,f_auto,q_auto:good,fl_progressive:steep/https%3A%2F%2Fsubstack-post-media.s3.amazonaws.com%2Fpublic%2Fimages%2F0238ec7a-b3ef-4267-8714-188236f7ecf1_945x711.png">
            <a:extLst>
              <a:ext uri="{FF2B5EF4-FFF2-40B4-BE49-F238E27FC236}">
                <a16:creationId xmlns:a16="http://schemas.microsoft.com/office/drawing/2014/main" id="{7A25D707-F6FE-494E-842C-3D79FF41F0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83" y="85726"/>
            <a:ext cx="5915572" cy="4450764"/>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https://substackcdn.com/image/fetch/w_1456,c_limit,f_auto,q_auto:good,fl_progressive:steep/https%3A%2F%2Fsubstack-post-media.s3.amazonaws.com%2Fpublic%2Fimages%2F1561d6a9-6149-4573-82ff-2075e7c7d05d_945x1345.png">
            <a:extLst>
              <a:ext uri="{FF2B5EF4-FFF2-40B4-BE49-F238E27FC236}">
                <a16:creationId xmlns:a16="http://schemas.microsoft.com/office/drawing/2014/main" id="{2B72F792-7A40-457D-9537-2C810AF8D4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1647" y="0"/>
            <a:ext cx="48180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a:extLst>
              <a:ext uri="{FF2B5EF4-FFF2-40B4-BE49-F238E27FC236}">
                <a16:creationId xmlns:a16="http://schemas.microsoft.com/office/drawing/2014/main" id="{8B64A754-78D1-4997-94F6-D5B906C480CB}"/>
              </a:ext>
            </a:extLst>
          </p:cNvPr>
          <p:cNvSpPr/>
          <p:nvPr/>
        </p:nvSpPr>
        <p:spPr>
          <a:xfrm>
            <a:off x="251534" y="4943513"/>
            <a:ext cx="6096000" cy="646331"/>
          </a:xfrm>
          <a:prstGeom prst="rect">
            <a:avLst/>
          </a:prstGeom>
        </p:spPr>
        <p:txBody>
          <a:bodyPr>
            <a:spAutoFit/>
          </a:bodyPr>
          <a:lstStyle/>
          <a:p>
            <a:r>
              <a:rPr lang="de-DE" dirty="0">
                <a:solidFill>
                  <a:srgbClr val="404040"/>
                </a:solidFill>
                <a:latin typeface="Spectral"/>
              </a:rPr>
              <a:t>(</a:t>
            </a:r>
            <a:r>
              <a:rPr lang="de-DE" u="sng" dirty="0">
                <a:latin typeface="Spectral"/>
                <a:hlinkClick r:id="rId4"/>
              </a:rPr>
              <a:t>https://www.linkedin.com/in/hanna-sediri-sch%C3%B6n-29223396/</a:t>
            </a:r>
            <a:r>
              <a:rPr lang="de-DE" dirty="0">
                <a:solidFill>
                  <a:srgbClr val="404040"/>
                </a:solidFill>
                <a:latin typeface="Spectral"/>
              </a:rPr>
              <a:t>)</a:t>
            </a:r>
            <a:endParaRPr lang="de-DE" dirty="0"/>
          </a:p>
        </p:txBody>
      </p:sp>
    </p:spTree>
    <p:extLst>
      <p:ext uri="{BB962C8B-B14F-4D97-AF65-F5344CB8AC3E}">
        <p14:creationId xmlns:p14="http://schemas.microsoft.com/office/powerpoint/2010/main" val="10717058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s://substackcdn.com/image/fetch/w_1456,c_limit,f_auto,q_auto:good,fl_progressive:steep/https%3A%2F%2Fsubstack-post-media.s3.amazonaws.com%2Fpublic%2Fimages%2F1225c8de-307b-4d39-a7a7-71183e6b3ad6_945x284.png">
            <a:extLst>
              <a:ext uri="{FF2B5EF4-FFF2-40B4-BE49-F238E27FC236}">
                <a16:creationId xmlns:a16="http://schemas.microsoft.com/office/drawing/2014/main" id="{34E7884F-0198-481B-8F77-6272A9A347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565" y="292037"/>
            <a:ext cx="11037485" cy="3317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2281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3FA53F8C-84BB-4723-B415-2314A73B6E9B}"/>
              </a:ext>
            </a:extLst>
          </p:cNvPr>
          <p:cNvPicPr>
            <a:picLocks noChangeAspect="1"/>
          </p:cNvPicPr>
          <p:nvPr/>
        </p:nvPicPr>
        <p:blipFill>
          <a:blip r:embed="rId2"/>
          <a:stretch>
            <a:fillRect/>
          </a:stretch>
        </p:blipFill>
        <p:spPr>
          <a:xfrm>
            <a:off x="218389" y="264705"/>
            <a:ext cx="10612368" cy="3665426"/>
          </a:xfrm>
          <a:prstGeom prst="rect">
            <a:avLst/>
          </a:prstGeom>
        </p:spPr>
      </p:pic>
      <p:sp>
        <p:nvSpPr>
          <p:cNvPr id="4" name="Rechteck 3">
            <a:extLst>
              <a:ext uri="{FF2B5EF4-FFF2-40B4-BE49-F238E27FC236}">
                <a16:creationId xmlns:a16="http://schemas.microsoft.com/office/drawing/2014/main" id="{E3AC049A-1BD8-4B64-9171-54C6783422C4}"/>
              </a:ext>
            </a:extLst>
          </p:cNvPr>
          <p:cNvSpPr/>
          <p:nvPr/>
        </p:nvSpPr>
        <p:spPr>
          <a:xfrm>
            <a:off x="455719" y="3745465"/>
            <a:ext cx="8925611" cy="369332"/>
          </a:xfrm>
          <a:prstGeom prst="rect">
            <a:avLst/>
          </a:prstGeom>
        </p:spPr>
        <p:txBody>
          <a:bodyPr wrap="square">
            <a:spAutoFit/>
          </a:bodyPr>
          <a:lstStyle/>
          <a:p>
            <a:r>
              <a:rPr lang="de-DE" dirty="0">
                <a:hlinkClick r:id="rId3"/>
              </a:rPr>
              <a:t>https://www.edqm.eu/en/omcl/ocabr-activities-related-to-covid-19-vaccines</a:t>
            </a:r>
            <a:r>
              <a:rPr lang="de-DE" dirty="0"/>
              <a:t> </a:t>
            </a:r>
          </a:p>
        </p:txBody>
      </p:sp>
    </p:spTree>
    <p:extLst>
      <p:ext uri="{BB962C8B-B14F-4D97-AF65-F5344CB8AC3E}">
        <p14:creationId xmlns:p14="http://schemas.microsoft.com/office/powerpoint/2010/main" val="279053754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2BD15D8C-768D-43A0-9459-69897C9C7526}"/>
              </a:ext>
            </a:extLst>
          </p:cNvPr>
          <p:cNvSpPr/>
          <p:nvPr/>
        </p:nvSpPr>
        <p:spPr>
          <a:xfrm>
            <a:off x="371383" y="943071"/>
            <a:ext cx="11200660" cy="4524315"/>
          </a:xfrm>
          <a:prstGeom prst="rect">
            <a:avLst/>
          </a:prstGeom>
        </p:spPr>
        <p:txBody>
          <a:bodyPr wrap="square">
            <a:spAutoFit/>
          </a:bodyPr>
          <a:lstStyle/>
          <a:p>
            <a:r>
              <a:rPr lang="de-DE" i="1" dirty="0">
                <a:solidFill>
                  <a:srgbClr val="404040"/>
                </a:solidFill>
                <a:latin typeface="Spectral"/>
              </a:rPr>
              <a:t>3.2.2.1 </a:t>
            </a:r>
            <a:r>
              <a:rPr lang="de-DE" i="1" dirty="0" err="1">
                <a:solidFill>
                  <a:srgbClr val="404040"/>
                </a:solidFill>
                <a:latin typeface="Spectral"/>
              </a:rPr>
              <a:t>mRNA</a:t>
            </a:r>
            <a:endParaRPr lang="de-DE" dirty="0">
              <a:solidFill>
                <a:srgbClr val="404040"/>
              </a:solidFill>
              <a:latin typeface="Spectral"/>
            </a:endParaRPr>
          </a:p>
          <a:p>
            <a:r>
              <a:rPr lang="de-DE" i="1" dirty="0">
                <a:solidFill>
                  <a:srgbClr val="404040"/>
                </a:solidFill>
                <a:latin typeface="Spectral"/>
              </a:rPr>
              <a:t>Erscheinungsbild, Identität der kodierten RNA, Gehalt (RNA-Konzentration), RNA-Integrität / Reinheit, RNA-Verunreinigungen (falls zutreffend), 5' Cap, </a:t>
            </a:r>
            <a:r>
              <a:rPr lang="de-DE" i="1" dirty="0" err="1">
                <a:solidFill>
                  <a:srgbClr val="404040"/>
                </a:solidFill>
                <a:latin typeface="Spectral"/>
              </a:rPr>
              <a:t>Poly</a:t>
            </a:r>
            <a:r>
              <a:rPr lang="de-DE" i="1" dirty="0">
                <a:solidFill>
                  <a:srgbClr val="404040"/>
                </a:solidFill>
                <a:latin typeface="Spectral"/>
              </a:rPr>
              <a:t>(A)-Schwanz, Reste der DNA-Vorlage, Reste von </a:t>
            </a:r>
            <a:r>
              <a:rPr lang="de-DE" i="1" dirty="0" err="1">
                <a:solidFill>
                  <a:srgbClr val="404040"/>
                </a:solidFill>
                <a:latin typeface="Spectral"/>
              </a:rPr>
              <a:t>dsRNA</a:t>
            </a:r>
            <a:r>
              <a:rPr lang="de-DE" i="1" dirty="0">
                <a:solidFill>
                  <a:srgbClr val="404040"/>
                </a:solidFill>
                <a:latin typeface="Spectral"/>
              </a:rPr>
              <a:t> (falls zutreffend), Reste von Lösungsmitteln (falls zutreffend), pH-Wert, Endotoxin-Gehalt, Biologische Belastung (</a:t>
            </a:r>
            <a:r>
              <a:rPr lang="de-DE" i="1" dirty="0" err="1">
                <a:solidFill>
                  <a:srgbClr val="404040"/>
                </a:solidFill>
                <a:latin typeface="Spectral"/>
              </a:rPr>
              <a:t>Bioburden</a:t>
            </a:r>
            <a:r>
              <a:rPr lang="de-DE" i="1" dirty="0">
                <a:solidFill>
                  <a:srgbClr val="404040"/>
                </a:solidFill>
                <a:latin typeface="Spectral"/>
              </a:rPr>
              <a:t>)</a:t>
            </a:r>
          </a:p>
          <a:p>
            <a:endParaRPr lang="de-DE" dirty="0">
              <a:solidFill>
                <a:srgbClr val="404040"/>
              </a:solidFill>
              <a:latin typeface="Spectral"/>
            </a:endParaRPr>
          </a:p>
          <a:p>
            <a:r>
              <a:rPr lang="de-DE" i="1" dirty="0">
                <a:solidFill>
                  <a:srgbClr val="404040"/>
                </a:solidFill>
                <a:latin typeface="Spectral"/>
              </a:rPr>
              <a:t>3.2.2.2 LNP (falls zutreffend)</a:t>
            </a:r>
            <a:endParaRPr lang="de-DE" dirty="0">
              <a:solidFill>
                <a:srgbClr val="404040"/>
              </a:solidFill>
              <a:latin typeface="Spectral"/>
            </a:endParaRPr>
          </a:p>
          <a:p>
            <a:r>
              <a:rPr lang="de-DE" i="1" dirty="0">
                <a:solidFill>
                  <a:srgbClr val="404040"/>
                </a:solidFill>
                <a:latin typeface="Spectral"/>
              </a:rPr>
              <a:t>Erscheinungsbild, Identität der einzelnen LNP-Bestandteile, Gehalt der einzelnen LNP-Bestandteile, LNP-Verunreinigungen, LNP-Größe, LNP-Polydispersität, pH-Wert, Osmolalität, Reste von Lösungsmitteln, Endotoxin-Gehalt, </a:t>
            </a:r>
            <a:r>
              <a:rPr lang="de-DE" i="1" dirty="0" err="1">
                <a:solidFill>
                  <a:srgbClr val="404040"/>
                </a:solidFill>
                <a:latin typeface="Spectral"/>
              </a:rPr>
              <a:t>Bioburden</a:t>
            </a:r>
            <a:endParaRPr lang="de-DE" i="1" dirty="0">
              <a:solidFill>
                <a:srgbClr val="404040"/>
              </a:solidFill>
              <a:latin typeface="Spectral"/>
            </a:endParaRPr>
          </a:p>
          <a:p>
            <a:endParaRPr lang="de-DE" dirty="0">
              <a:solidFill>
                <a:srgbClr val="404040"/>
              </a:solidFill>
              <a:latin typeface="Spectral"/>
            </a:endParaRPr>
          </a:p>
          <a:p>
            <a:r>
              <a:rPr lang="de-DE" i="1" dirty="0">
                <a:solidFill>
                  <a:srgbClr val="404040"/>
                </a:solidFill>
                <a:latin typeface="Spectral"/>
              </a:rPr>
              <a:t>3.2.2.4 Endgültiger Bulk-Impfstoff (falls zutreffend)</a:t>
            </a:r>
            <a:endParaRPr lang="de-DE" dirty="0">
              <a:solidFill>
                <a:srgbClr val="404040"/>
              </a:solidFill>
              <a:latin typeface="Spectral"/>
            </a:endParaRPr>
          </a:p>
          <a:p>
            <a:r>
              <a:rPr lang="de-DE" i="1" dirty="0">
                <a:solidFill>
                  <a:srgbClr val="404040"/>
                </a:solidFill>
                <a:latin typeface="Spectral"/>
              </a:rPr>
              <a:t>Erscheinungsbild, Erscheinungsbild (sichtbare Partikel), Erscheinungsbild (nicht sichtbare Partikel), pH-Wert, Osmolalität, LNP-Größe, LNP-Polydispersität, RNA-Verkapselung, RNA-Gehalt, Gehalt an LNP-Komponenten für jede LNP-Verunreinigungen (falls zutreffend), Identität der LNP-Komponenten für jedes Extrahierbares Volumen, Identität der RNA-kodierten Sequenz, In-vitro-Expression, RNA-Integrität / -Reinheit, RNA-Verunreinigungen (falls zutreffend), Rückstände von Lösungsmitteln (falls zutreffend), Endotoxin-Gehalt, Sterilitätstest</a:t>
            </a:r>
            <a:endParaRPr lang="de-DE" b="0" i="0" dirty="0">
              <a:solidFill>
                <a:srgbClr val="404040"/>
              </a:solidFill>
              <a:effectLst/>
              <a:latin typeface="Spectral"/>
            </a:endParaRPr>
          </a:p>
        </p:txBody>
      </p:sp>
    </p:spTree>
    <p:extLst>
      <p:ext uri="{BB962C8B-B14F-4D97-AF65-F5344CB8AC3E}">
        <p14:creationId xmlns:p14="http://schemas.microsoft.com/office/powerpoint/2010/main" val="26018774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902F5D17-71F5-4A5F-9F65-CB5B5C09967F}"/>
              </a:ext>
            </a:extLst>
          </p:cNvPr>
          <p:cNvPicPr>
            <a:picLocks noChangeAspect="1"/>
          </p:cNvPicPr>
          <p:nvPr/>
        </p:nvPicPr>
        <p:blipFill>
          <a:blip r:embed="rId2"/>
          <a:stretch>
            <a:fillRect/>
          </a:stretch>
        </p:blipFill>
        <p:spPr>
          <a:xfrm>
            <a:off x="1588238" y="3203080"/>
            <a:ext cx="8287555" cy="1777285"/>
          </a:xfrm>
          <a:prstGeom prst="rect">
            <a:avLst/>
          </a:prstGeom>
        </p:spPr>
      </p:pic>
      <p:sp>
        <p:nvSpPr>
          <p:cNvPr id="4" name="Rechteck 3">
            <a:extLst>
              <a:ext uri="{FF2B5EF4-FFF2-40B4-BE49-F238E27FC236}">
                <a16:creationId xmlns:a16="http://schemas.microsoft.com/office/drawing/2014/main" id="{9BFEBF22-3D14-4E3B-95BD-F8E0FF35EF2C}"/>
              </a:ext>
            </a:extLst>
          </p:cNvPr>
          <p:cNvSpPr/>
          <p:nvPr/>
        </p:nvSpPr>
        <p:spPr>
          <a:xfrm>
            <a:off x="633272" y="284487"/>
            <a:ext cx="11156273" cy="2031325"/>
          </a:xfrm>
          <a:prstGeom prst="rect">
            <a:avLst/>
          </a:prstGeom>
        </p:spPr>
        <p:txBody>
          <a:bodyPr wrap="square">
            <a:spAutoFit/>
          </a:bodyPr>
          <a:lstStyle/>
          <a:p>
            <a:r>
              <a:rPr lang="de-DE" b="1" dirty="0">
                <a:solidFill>
                  <a:srgbClr val="002060"/>
                </a:solidFill>
                <a:latin typeface="var(--font_family_headings, var(--font_family_headings_preset, 'SF Compact Display', -apple-system, BlinkMacSystemFont, 'Segoe UI', Roboto, Helvetica, Arial, sans-serif, 'Apple Color Emoji', 'Segoe UI Emoji', 'Segoe UI Symbol'))"/>
              </a:rPr>
              <a:t>Experimentelle OMCL-Testungen von Proben jeder Charge von zugelassenen Impfstoffen umfassen die auf Grundlage der Bewertung der Impfstoffe im Zulassungsprozess </a:t>
            </a:r>
            <a:r>
              <a:rPr lang="de-DE" b="1" dirty="0">
                <a:solidFill>
                  <a:srgbClr val="FF0000"/>
                </a:solidFill>
                <a:latin typeface="var(--font_family_headings, var(--font_family_headings_preset, 'SF Compact Display', -apple-system, BlinkMacSystemFont, 'Segoe UI', Roboto, Helvetica, Arial, sans-serif, 'Apple Color Emoji', 'Segoe UI Emoji', 'Segoe UI Symbol'))"/>
              </a:rPr>
              <a:t>als relevant identifizierten produktspezifischen </a:t>
            </a:r>
            <a:r>
              <a:rPr lang="de-DE" b="1" dirty="0" err="1">
                <a:solidFill>
                  <a:srgbClr val="FF0000"/>
                </a:solidFill>
                <a:latin typeface="var(--font_family_headings, var(--font_family_headings_preset, 'SF Compact Display', -apple-system, BlinkMacSystemFont, 'Segoe UI', Roboto, Helvetica, Arial, sans-serif, 'Apple Color Emoji', 'Segoe UI Emoji', 'Segoe UI Symbol'))"/>
              </a:rPr>
              <a:t>LaborWirksamkeits</a:t>
            </a:r>
            <a:r>
              <a:rPr lang="de-DE" b="1" dirty="0">
                <a:solidFill>
                  <a:srgbClr val="FF0000"/>
                </a:solidFill>
                <a:latin typeface="var(--font_family_headings, var(--font_family_headings_preset, 'SF Compact Display', -apple-system, BlinkMacSystemFont, 'Segoe UI', Roboto, Helvetica, Arial, sans-serif, 'Apple Color Emoji', 'Segoe UI Emoji', 'Segoe UI Symbol'))"/>
              </a:rPr>
              <a:t> (</a:t>
            </a:r>
            <a:r>
              <a:rPr lang="de-DE" b="1" dirty="0" err="1">
                <a:solidFill>
                  <a:srgbClr val="FF0000"/>
                </a:solidFill>
                <a:latin typeface="var(--font_family_headings, var(--font_family_headings_preset, 'SF Compact Display', -apple-system, BlinkMacSystemFont, 'Segoe UI', Roboto, Helvetica, Arial, sans-serif, 'Apple Color Emoji', 'Segoe UI Emoji', 'Segoe UI Symbol'))"/>
              </a:rPr>
              <a:t>Potency</a:t>
            </a:r>
            <a:r>
              <a:rPr lang="de-DE" b="1" dirty="0">
                <a:solidFill>
                  <a:srgbClr val="FF0000"/>
                </a:solidFill>
                <a:latin typeface="var(--font_family_headings, var(--font_family_headings_preset, 'SF Compact Display', -apple-system, BlinkMacSystemFont, 'Segoe UI', Roboto, Helvetica, Arial, sans-serif, 'Apple Color Emoji', 'Segoe UI Emoji', 'Segoe UI Symbol'))"/>
              </a:rPr>
              <a:t>)- und -Sicherheitsparameter</a:t>
            </a:r>
            <a:r>
              <a:rPr lang="de-DE" b="1" dirty="0">
                <a:solidFill>
                  <a:srgbClr val="002060"/>
                </a:solidFill>
                <a:latin typeface="var(--font_family_headings, var(--font_family_headings_preset, 'SF Compact Display', -apple-system, BlinkMacSystemFont, 'Segoe UI', Roboto, Helvetica, Arial, sans-serif, 'Apple Color Emoji', 'Segoe UI Emoji', 'Segoe UI Symbol'))"/>
              </a:rPr>
              <a:t>.</a:t>
            </a:r>
          </a:p>
          <a:p>
            <a:endParaRPr lang="de-DE" b="1" i="0" dirty="0">
              <a:solidFill>
                <a:srgbClr val="002060"/>
              </a:solidFill>
              <a:effectLst/>
              <a:latin typeface="var(--font_family_headings, var(--font_family_headings_preset, 'SF Compact Display', -apple-system, BlinkMacSystemFont, 'Segoe UI', Roboto, Helvetica, Arial, sans-serif, 'Apple Color Emoji', 'Segoe UI Emoji', 'Segoe UI Symbol'))"/>
            </a:endParaRPr>
          </a:p>
          <a:p>
            <a:r>
              <a:rPr lang="de-DE" b="1" dirty="0">
                <a:solidFill>
                  <a:srgbClr val="002060"/>
                </a:solidFill>
                <a:latin typeface="var(--font_family_headings, var(--font_family_headings_preset, 'SF Compact Display', -apple-system, BlinkMacSystemFont, 'Segoe UI', Roboto, Helvetica, Arial, sans-serif, 'Apple Color Emoji', 'Segoe UI Emoji', 'Segoe UI Symbol'))"/>
              </a:rPr>
              <a:t>[…] </a:t>
            </a:r>
            <a:r>
              <a:rPr lang="de-DE" b="1" dirty="0">
                <a:solidFill>
                  <a:srgbClr val="002060"/>
                </a:solidFill>
              </a:rPr>
              <a:t>Die Entscheidung hinsichtlich der zu überprüfenden Parameter erfolgt parallel zur und inhaltlich gestützt auf die Nutzen-Risiko-Bewertung des jeweiligen Impfstoffkandidaten im Rahmen des Zulassungsverfahrens.</a:t>
            </a:r>
          </a:p>
          <a:p>
            <a:endParaRPr lang="de-DE" b="1" i="0" dirty="0">
              <a:solidFill>
                <a:srgbClr val="002060"/>
              </a:solidFill>
              <a:effectLst/>
              <a:latin typeface="var(--font_family_headings, var(--font_family_headings_preset, 'SF Compact Display', -apple-system, BlinkMacSystemFont, 'Segoe UI', Roboto, Helvetica, Arial, sans-serif, 'Apple Color Emoji', 'Segoe UI Emoji', 'Segoe UI Symbol'))"/>
            </a:endParaRPr>
          </a:p>
        </p:txBody>
      </p:sp>
      <p:sp>
        <p:nvSpPr>
          <p:cNvPr id="5" name="Rechteck 4">
            <a:extLst>
              <a:ext uri="{FF2B5EF4-FFF2-40B4-BE49-F238E27FC236}">
                <a16:creationId xmlns:a16="http://schemas.microsoft.com/office/drawing/2014/main" id="{D2F00046-2AF9-4D7B-B69C-E5781BB86E2D}"/>
              </a:ext>
            </a:extLst>
          </p:cNvPr>
          <p:cNvSpPr/>
          <p:nvPr/>
        </p:nvSpPr>
        <p:spPr>
          <a:xfrm>
            <a:off x="1428440" y="5257802"/>
            <a:ext cx="8945732" cy="646331"/>
          </a:xfrm>
          <a:prstGeom prst="rect">
            <a:avLst/>
          </a:prstGeom>
        </p:spPr>
        <p:txBody>
          <a:bodyPr wrap="square">
            <a:spAutoFit/>
          </a:bodyPr>
          <a:lstStyle/>
          <a:p>
            <a:r>
              <a:rPr lang="de-DE" u="sng" dirty="0">
                <a:latin typeface="Spectral"/>
                <a:hlinkClick r:id="rId3"/>
              </a:rPr>
              <a:t>https://factreview.gr/wp-content/uploads/2023/07/Rolling-Review-Report-Quality-COVID-19-mRNA-Vaccine-BioNTech.pdf</a:t>
            </a:r>
            <a:endParaRPr lang="de-DE" dirty="0"/>
          </a:p>
        </p:txBody>
      </p:sp>
    </p:spTree>
    <p:extLst>
      <p:ext uri="{BB962C8B-B14F-4D97-AF65-F5344CB8AC3E}">
        <p14:creationId xmlns:p14="http://schemas.microsoft.com/office/powerpoint/2010/main" val="283340256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6175ECC7-23B8-408B-9F34-10051F901B1D}"/>
              </a:ext>
            </a:extLst>
          </p:cNvPr>
          <p:cNvPicPr>
            <a:picLocks noChangeAspect="1"/>
          </p:cNvPicPr>
          <p:nvPr/>
        </p:nvPicPr>
        <p:blipFill>
          <a:blip r:embed="rId2"/>
          <a:stretch>
            <a:fillRect/>
          </a:stretch>
        </p:blipFill>
        <p:spPr>
          <a:xfrm>
            <a:off x="191862" y="106533"/>
            <a:ext cx="6890046" cy="6858000"/>
          </a:xfrm>
          <a:prstGeom prst="rect">
            <a:avLst/>
          </a:prstGeom>
        </p:spPr>
      </p:pic>
      <p:sp>
        <p:nvSpPr>
          <p:cNvPr id="4" name="Rechteck 3">
            <a:extLst>
              <a:ext uri="{FF2B5EF4-FFF2-40B4-BE49-F238E27FC236}">
                <a16:creationId xmlns:a16="http://schemas.microsoft.com/office/drawing/2014/main" id="{47234630-43DE-43FC-8487-D013CE39DDDB}"/>
              </a:ext>
            </a:extLst>
          </p:cNvPr>
          <p:cNvSpPr/>
          <p:nvPr/>
        </p:nvSpPr>
        <p:spPr>
          <a:xfrm>
            <a:off x="5214672" y="2871472"/>
            <a:ext cx="4478855" cy="369332"/>
          </a:xfrm>
          <a:prstGeom prst="rect">
            <a:avLst/>
          </a:prstGeom>
        </p:spPr>
        <p:txBody>
          <a:bodyPr wrap="none">
            <a:spAutoFit/>
          </a:bodyPr>
          <a:lstStyle/>
          <a:p>
            <a:r>
              <a:rPr lang="de-DE" dirty="0">
                <a:hlinkClick r:id="rId3"/>
              </a:rPr>
              <a:t>https://pubmed.ncbi.nlm.nih.gov/27281205/</a:t>
            </a:r>
            <a:r>
              <a:rPr lang="de-DE" dirty="0"/>
              <a:t> </a:t>
            </a:r>
          </a:p>
        </p:txBody>
      </p:sp>
    </p:spTree>
    <p:extLst>
      <p:ext uri="{BB962C8B-B14F-4D97-AF65-F5344CB8AC3E}">
        <p14:creationId xmlns:p14="http://schemas.microsoft.com/office/powerpoint/2010/main" val="125941810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FDF90D6-F0B0-49A7-A5D0-7714B2870DF7}"/>
              </a:ext>
            </a:extLst>
          </p:cNvPr>
          <p:cNvPicPr>
            <a:picLocks noChangeAspect="1"/>
          </p:cNvPicPr>
          <p:nvPr/>
        </p:nvPicPr>
        <p:blipFill>
          <a:blip r:embed="rId2"/>
          <a:stretch>
            <a:fillRect/>
          </a:stretch>
        </p:blipFill>
        <p:spPr>
          <a:xfrm>
            <a:off x="1460543" y="97653"/>
            <a:ext cx="8890819" cy="6208123"/>
          </a:xfrm>
          <a:prstGeom prst="rect">
            <a:avLst/>
          </a:prstGeom>
        </p:spPr>
      </p:pic>
    </p:spTree>
    <p:extLst>
      <p:ext uri="{BB962C8B-B14F-4D97-AF65-F5344CB8AC3E}">
        <p14:creationId xmlns:p14="http://schemas.microsoft.com/office/powerpoint/2010/main" val="191052039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substackcdn.com/image/fetch/w_1456,c_limit,f_auto,q_auto:good,fl_progressive:steep/https%3A%2F%2Fsubstack-post-media.s3.amazonaws.com%2Fpublic%2Fimages%2Fd81c4ccb-cc85-47f1-8a18-7dc454d89e30_945x227.png">
            <a:extLst>
              <a:ext uri="{FF2B5EF4-FFF2-40B4-BE49-F238E27FC236}">
                <a16:creationId xmlns:a16="http://schemas.microsoft.com/office/drawing/2014/main" id="{01ED4516-9796-4027-9108-2E2B74B601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016" y="412580"/>
            <a:ext cx="10797790" cy="2593755"/>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2">
            <a:extLst>
              <a:ext uri="{FF2B5EF4-FFF2-40B4-BE49-F238E27FC236}">
                <a16:creationId xmlns:a16="http://schemas.microsoft.com/office/drawing/2014/main" id="{C967011E-EB1B-4C82-9EE7-16DF1EA2D262}"/>
              </a:ext>
            </a:extLst>
          </p:cNvPr>
          <p:cNvSpPr/>
          <p:nvPr/>
        </p:nvSpPr>
        <p:spPr>
          <a:xfrm>
            <a:off x="494606" y="3105835"/>
            <a:ext cx="10797790" cy="369332"/>
          </a:xfrm>
          <a:prstGeom prst="rect">
            <a:avLst/>
          </a:prstGeom>
        </p:spPr>
        <p:txBody>
          <a:bodyPr wrap="square">
            <a:spAutoFit/>
          </a:bodyPr>
          <a:lstStyle/>
          <a:p>
            <a:r>
              <a:rPr lang="de-DE" dirty="0">
                <a:hlinkClick r:id="rId3"/>
              </a:rPr>
              <a:t>https://modarnlife.substack.com/p/the-pre-2020-bnt162-development-program</a:t>
            </a:r>
            <a:r>
              <a:rPr lang="de-DE" dirty="0"/>
              <a:t> </a:t>
            </a:r>
          </a:p>
        </p:txBody>
      </p:sp>
    </p:spTree>
    <p:extLst>
      <p:ext uri="{BB962C8B-B14F-4D97-AF65-F5344CB8AC3E}">
        <p14:creationId xmlns:p14="http://schemas.microsoft.com/office/powerpoint/2010/main" val="32440963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76C96523-A371-4CC8-8240-ABC18B1FB36B}"/>
              </a:ext>
            </a:extLst>
          </p:cNvPr>
          <p:cNvSpPr/>
          <p:nvPr/>
        </p:nvSpPr>
        <p:spPr>
          <a:xfrm>
            <a:off x="526740" y="298700"/>
            <a:ext cx="11262805" cy="4247317"/>
          </a:xfrm>
          <a:prstGeom prst="rect">
            <a:avLst/>
          </a:prstGeom>
        </p:spPr>
        <p:txBody>
          <a:bodyPr wrap="square">
            <a:spAutoFit/>
          </a:bodyPr>
          <a:lstStyle/>
          <a:p>
            <a:r>
              <a:rPr lang="de-DE" b="1" dirty="0">
                <a:solidFill>
                  <a:srgbClr val="002060"/>
                </a:solidFill>
                <a:latin typeface="var(--font_family_headings, var(--font_family_headings_preset, 'SF Compact Display', -apple-system, BlinkMacSystemFont, 'Segoe UI', Roboto, Helvetica, Arial, sans-serif, 'Apple Color Emoji', 'Segoe UI Emoji', 'Segoe UI Symbol'))"/>
              </a:rPr>
              <a:t>Die von den Herstellern verwendeten analytischen Methoden zur Bestimmung von DNA-Restmengen in COVID-19-mRNA-Wirkstoffen ist in den Zulassungsdossiers der zugelassenen </a:t>
            </a:r>
            <a:r>
              <a:rPr lang="de-DE" b="1" dirty="0" err="1">
                <a:solidFill>
                  <a:srgbClr val="002060"/>
                </a:solidFill>
                <a:latin typeface="var(--font_family_headings, var(--font_family_headings_preset, 'SF Compact Display', -apple-system, BlinkMacSystemFont, 'Segoe UI', Roboto, Helvetica, Arial, sans-serif, 'Apple Color Emoji', 'Segoe UI Emoji', 'Segoe UI Symbol'))"/>
              </a:rPr>
              <a:t>mRNA</a:t>
            </a:r>
            <a:r>
              <a:rPr lang="de-DE" b="1" dirty="0">
                <a:solidFill>
                  <a:srgbClr val="002060"/>
                </a:solidFill>
                <a:latin typeface="var(--font_family_headings, var(--font_family_headings_preset, 'SF Compact Display', -apple-system, BlinkMacSystemFont, 'Segoe UI', Roboto, Helvetica, Arial, sans-serif, 'Apple Color Emoji', 'Segoe UI Emoji', 'Segoe UI Symbol'))"/>
              </a:rPr>
              <a:t>-Impfstoffprodukte beschrieben.</a:t>
            </a:r>
          </a:p>
          <a:p>
            <a:endParaRPr lang="de-DE" b="1" dirty="0">
              <a:solidFill>
                <a:srgbClr val="002060"/>
              </a:solidFill>
              <a:latin typeface="var(--font_family_headings, var(--font_family_headings_preset, 'SF Compact Display', -apple-system, BlinkMacSystemFont, 'Segoe UI', Roboto, Helvetica, Arial, sans-serif, 'Apple Color Emoji', 'Segoe UI Emoji', 'Segoe UI Symbol'))"/>
            </a:endParaRPr>
          </a:p>
          <a:p>
            <a:r>
              <a:rPr lang="de-DE" b="1" dirty="0">
                <a:solidFill>
                  <a:srgbClr val="002060"/>
                </a:solidFill>
                <a:latin typeface="var(--font_family_headings, var(--font_family_headings_preset, 'SF Compact Display', -apple-system, BlinkMacSystemFont, 'Segoe UI', Roboto, Helvetica, Arial, sans-serif, 'Apple Color Emoji', 'Segoe UI Emoji', 'Segoe UI Symbol'))"/>
              </a:rPr>
              <a:t>[…] </a:t>
            </a:r>
            <a:r>
              <a:rPr lang="de-DE" b="1" dirty="0">
                <a:solidFill>
                  <a:srgbClr val="002060"/>
                </a:solidFill>
              </a:rPr>
              <a:t>Deren Validität wurde entsprechend </a:t>
            </a:r>
            <a:r>
              <a:rPr lang="de-DE" b="1" dirty="0" err="1">
                <a:solidFill>
                  <a:srgbClr val="002060"/>
                </a:solidFill>
              </a:rPr>
              <a:t>ICHVorgaben</a:t>
            </a:r>
            <a:r>
              <a:rPr lang="de-DE" b="1" dirty="0">
                <a:solidFill>
                  <a:srgbClr val="002060"/>
                </a:solidFill>
              </a:rPr>
              <a:t> (International Council </a:t>
            </a:r>
            <a:r>
              <a:rPr lang="de-DE" b="1" dirty="0" err="1">
                <a:solidFill>
                  <a:srgbClr val="002060"/>
                </a:solidFill>
              </a:rPr>
              <a:t>for</a:t>
            </a:r>
            <a:r>
              <a:rPr lang="de-DE" b="1" dirty="0">
                <a:solidFill>
                  <a:srgbClr val="002060"/>
                </a:solidFill>
              </a:rPr>
              <a:t> </a:t>
            </a:r>
            <a:r>
              <a:rPr lang="de-DE" b="1" dirty="0" err="1">
                <a:solidFill>
                  <a:srgbClr val="002060"/>
                </a:solidFill>
              </a:rPr>
              <a:t>Harmonisation</a:t>
            </a:r>
            <a:r>
              <a:rPr lang="de-DE" b="1" dirty="0">
                <a:solidFill>
                  <a:srgbClr val="002060"/>
                </a:solidFill>
              </a:rPr>
              <a:t> </a:t>
            </a:r>
            <a:r>
              <a:rPr lang="de-DE" b="1" dirty="0" err="1">
                <a:solidFill>
                  <a:srgbClr val="002060"/>
                </a:solidFill>
              </a:rPr>
              <a:t>of</a:t>
            </a:r>
            <a:r>
              <a:rPr lang="de-DE" b="1" dirty="0">
                <a:solidFill>
                  <a:srgbClr val="002060"/>
                </a:solidFill>
              </a:rPr>
              <a:t> Technical </a:t>
            </a:r>
            <a:r>
              <a:rPr lang="de-DE" b="1" dirty="0" err="1">
                <a:solidFill>
                  <a:srgbClr val="002060"/>
                </a:solidFill>
              </a:rPr>
              <a:t>Requirements</a:t>
            </a:r>
            <a:r>
              <a:rPr lang="de-DE" b="1" dirty="0">
                <a:solidFill>
                  <a:srgbClr val="002060"/>
                </a:solidFill>
              </a:rPr>
              <a:t> </a:t>
            </a:r>
            <a:r>
              <a:rPr lang="de-DE" b="1" dirty="0" err="1">
                <a:solidFill>
                  <a:srgbClr val="002060"/>
                </a:solidFill>
              </a:rPr>
              <a:t>for</a:t>
            </a:r>
            <a:r>
              <a:rPr lang="de-DE" b="1" dirty="0">
                <a:solidFill>
                  <a:srgbClr val="002060"/>
                </a:solidFill>
              </a:rPr>
              <a:t> Pharmaceuticals </a:t>
            </a:r>
            <a:r>
              <a:rPr lang="de-DE" b="1" dirty="0" err="1">
                <a:solidFill>
                  <a:srgbClr val="002060"/>
                </a:solidFill>
              </a:rPr>
              <a:t>for</a:t>
            </a:r>
            <a:r>
              <a:rPr lang="de-DE" b="1" dirty="0">
                <a:solidFill>
                  <a:srgbClr val="002060"/>
                </a:solidFill>
              </a:rPr>
              <a:t> Human Use) überprüft und anhand von vorgelegten Daten nachgewiesen.</a:t>
            </a:r>
          </a:p>
          <a:p>
            <a:br>
              <a:rPr lang="de-DE" dirty="0"/>
            </a:br>
            <a:endParaRPr lang="de-DE" b="1" dirty="0">
              <a:solidFill>
                <a:srgbClr val="002060"/>
              </a:solidFill>
              <a:latin typeface="var(--font_family_headings, var(--font_family_headings_preset, 'SF Compact Display', -apple-system, BlinkMacSystemFont, 'Segoe UI', Roboto, Helvetica, Arial, sans-serif, 'Apple Color Emoji', 'Segoe UI Emoji', 'Segoe UI Symbol'))"/>
            </a:endParaRPr>
          </a:p>
          <a:p>
            <a:endParaRPr lang="de-DE" b="1" i="0" dirty="0">
              <a:solidFill>
                <a:srgbClr val="002060"/>
              </a:solidFill>
              <a:effectLst/>
              <a:latin typeface="var(--font_family_headings, var(--font_family_headings_preset, 'SF Compact Display', -apple-system, BlinkMacSystemFont, 'Segoe UI', Roboto, Helvetica, Arial, sans-serif, 'Apple Color Emoji', 'Segoe UI Emoji', 'Segoe UI Symbol'))"/>
            </a:endParaRPr>
          </a:p>
          <a:p>
            <a:pPr marL="342900" indent="-342900">
              <a:buAutoNum type="arabicPeriod"/>
            </a:pPr>
            <a:r>
              <a:rPr lang="de-DE" dirty="0">
                <a:latin typeface="var(--font_family_headings, var(--font_family_headings_preset, 'SF Compact Display', -apple-system, BlinkMacSystemFont, 'Segoe UI', Roboto, Helvetica, Arial, sans-serif, 'Apple Color Emoji', 'Segoe UI Emoji', 'Segoe UI Symbol'))"/>
              </a:rPr>
              <a:t>Quelle und Daten nicht angegeben und nicht verlinkt = reine Behauptung ohne Belege (ich stehe aber total auf Endnoten).</a:t>
            </a:r>
          </a:p>
          <a:p>
            <a:pPr marL="342900" indent="-342900">
              <a:buAutoNum type="arabicPeriod"/>
            </a:pPr>
            <a:r>
              <a:rPr lang="de-DE" i="0" dirty="0">
                <a:effectLst/>
                <a:latin typeface="var(--font_family_headings, var(--font_family_headings_preset, 'SF Compact Display', -apple-system, BlinkMacSystemFont, 'Segoe UI', Roboto, Helvetica, Arial, sans-serif, 'Apple Color Emoji', 'Segoe UI Emoji', 'Segoe UI Symbol'))"/>
              </a:rPr>
              <a:t>Siehe EMA-Dokumente und „Ergebnisoptimierung“ der Messmethoden</a:t>
            </a:r>
          </a:p>
          <a:p>
            <a:pPr marL="342900" indent="-342900">
              <a:buAutoNum type="arabicPeriod"/>
            </a:pPr>
            <a:endParaRPr lang="de-DE" dirty="0">
              <a:latin typeface="var(--font_family_headings, var(--font_family_headings_preset, 'SF Compact Display', -apple-system, BlinkMacSystemFont, 'Segoe UI', Roboto, Helvetica, Arial, sans-serif, 'Apple Color Emoji', 'Segoe UI Emoji', 'Segoe UI Symbol'))"/>
            </a:endParaRPr>
          </a:p>
          <a:p>
            <a:pPr marL="342900" indent="-342900">
              <a:buAutoNum type="arabicPeriod"/>
            </a:pPr>
            <a:endParaRPr lang="de-DE" i="0" dirty="0">
              <a:effectLst/>
              <a:latin typeface="var(--font_family_headings, var(--font_family_headings_preset, 'SF Compact Display', -apple-system, BlinkMacSystemFont, 'Segoe UI', Roboto, Helvetica, Arial, sans-serif, 'Apple Color Emoji', 'Segoe UI Emoji', 'Segoe UI Symbol'))"/>
            </a:endParaRPr>
          </a:p>
          <a:p>
            <a:pPr marL="342900" indent="-342900">
              <a:buAutoNum type="arabicPeriod"/>
            </a:pPr>
            <a:endParaRPr lang="de-DE" dirty="0">
              <a:latin typeface="var(--font_family_headings, var(--font_family_headings_preset, 'SF Compact Display', -apple-system, BlinkMacSystemFont, 'Segoe UI', Roboto, Helvetica, Arial, sans-serif, 'Apple Color Emoji', 'Segoe UI Emoji', 'Segoe UI Symbol'))"/>
            </a:endParaRPr>
          </a:p>
          <a:p>
            <a:pPr marL="342900" indent="-342900">
              <a:buAutoNum type="arabicPeriod"/>
            </a:pPr>
            <a:endParaRPr lang="de-DE" i="0" dirty="0">
              <a:effectLst/>
              <a:latin typeface="var(--font_family_headings, var(--font_family_headings_preset, 'SF Compact Display', -apple-system, BlinkMacSystemFont, 'Segoe UI', Roboto, Helvetica, Arial, sans-serif, 'Apple Color Emoji', 'Segoe UI Emoji', 'Segoe UI Symbol'))"/>
            </a:endParaRPr>
          </a:p>
        </p:txBody>
      </p:sp>
      <p:pic>
        <p:nvPicPr>
          <p:cNvPr id="3" name="Grafik 2">
            <a:extLst>
              <a:ext uri="{FF2B5EF4-FFF2-40B4-BE49-F238E27FC236}">
                <a16:creationId xmlns:a16="http://schemas.microsoft.com/office/drawing/2014/main" id="{C7D700B1-6FBE-491C-A9AE-19E6D45C2505}"/>
              </a:ext>
            </a:extLst>
          </p:cNvPr>
          <p:cNvPicPr>
            <a:picLocks noChangeAspect="1"/>
          </p:cNvPicPr>
          <p:nvPr/>
        </p:nvPicPr>
        <p:blipFill>
          <a:blip r:embed="rId2"/>
          <a:stretch>
            <a:fillRect/>
          </a:stretch>
        </p:blipFill>
        <p:spPr>
          <a:xfrm>
            <a:off x="526740" y="3521746"/>
            <a:ext cx="8673921" cy="2389031"/>
          </a:xfrm>
          <a:prstGeom prst="rect">
            <a:avLst/>
          </a:prstGeom>
        </p:spPr>
      </p:pic>
      <p:sp>
        <p:nvSpPr>
          <p:cNvPr id="4" name="Rechteck 3">
            <a:extLst>
              <a:ext uri="{FF2B5EF4-FFF2-40B4-BE49-F238E27FC236}">
                <a16:creationId xmlns:a16="http://schemas.microsoft.com/office/drawing/2014/main" id="{F29DA138-1673-4A2F-A719-821B77FBAB2E}"/>
              </a:ext>
            </a:extLst>
          </p:cNvPr>
          <p:cNvSpPr/>
          <p:nvPr/>
        </p:nvSpPr>
        <p:spPr>
          <a:xfrm>
            <a:off x="526739" y="5813524"/>
            <a:ext cx="11262805" cy="646331"/>
          </a:xfrm>
          <a:prstGeom prst="rect">
            <a:avLst/>
          </a:prstGeom>
        </p:spPr>
        <p:txBody>
          <a:bodyPr wrap="square">
            <a:spAutoFit/>
          </a:bodyPr>
          <a:lstStyle/>
          <a:p>
            <a:r>
              <a:rPr lang="de-DE" dirty="0">
                <a:hlinkClick r:id="rId3"/>
              </a:rPr>
              <a:t>https://www.pei.de/SharedDocs/Downloads/DE/service/qualitaetskriterien.pdf?__blob=publicationFile&amp;v</a:t>
            </a:r>
            <a:r>
              <a:rPr lang="de-DE">
                <a:hlinkClick r:id="rId3"/>
              </a:rPr>
              <a:t>=2</a:t>
            </a:r>
            <a:endParaRPr lang="de-DE"/>
          </a:p>
          <a:p>
            <a:endParaRPr lang="de-DE" dirty="0"/>
          </a:p>
        </p:txBody>
      </p:sp>
    </p:spTree>
    <p:extLst>
      <p:ext uri="{BB962C8B-B14F-4D97-AF65-F5344CB8AC3E}">
        <p14:creationId xmlns:p14="http://schemas.microsoft.com/office/powerpoint/2010/main" val="347863556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3F896815-EF44-4290-9BC6-8CBDAADD24DE}"/>
              </a:ext>
            </a:extLst>
          </p:cNvPr>
          <p:cNvSpPr/>
          <p:nvPr/>
        </p:nvSpPr>
        <p:spPr>
          <a:xfrm>
            <a:off x="571129" y="231220"/>
            <a:ext cx="11422602" cy="923330"/>
          </a:xfrm>
          <a:prstGeom prst="rect">
            <a:avLst/>
          </a:prstGeom>
        </p:spPr>
        <p:txBody>
          <a:bodyPr wrap="square">
            <a:spAutoFit/>
          </a:bodyPr>
          <a:lstStyle/>
          <a:p>
            <a:r>
              <a:rPr lang="de-DE" b="1" dirty="0">
                <a:solidFill>
                  <a:srgbClr val="002060"/>
                </a:solidFill>
                <a:latin typeface="var(--font_family_headings, var(--font_family_headings_preset, 'SF Compact Display', -apple-system, BlinkMacSystemFont, 'Segoe UI', Roboto, Helvetica, Arial, sans-serif, 'Apple Color Emoji', 'Segoe UI Emoji', 'Segoe UI Symbol'))"/>
              </a:rPr>
              <a:t>Die Testung der Plasmid-DNA-Restmengen erfolgt bewusst am </a:t>
            </a:r>
            <a:r>
              <a:rPr lang="de-DE" b="1" dirty="0">
                <a:solidFill>
                  <a:srgbClr val="FF0000"/>
                </a:solidFill>
                <a:latin typeface="var(--font_family_headings, var(--font_family_headings_preset, 'SF Compact Display', -apple-system, BlinkMacSystemFont, 'Segoe UI', Roboto, Helvetica, Arial, sans-serif, 'Apple Color Emoji', 'Segoe UI Emoji', 'Segoe UI Symbol'))"/>
              </a:rPr>
              <a:t>Wirkstoff</a:t>
            </a:r>
            <a:r>
              <a:rPr lang="de-DE" b="1" dirty="0">
                <a:solidFill>
                  <a:srgbClr val="002060"/>
                </a:solidFill>
                <a:latin typeface="var(--font_family_headings, var(--font_family_headings_preset, 'SF Compact Display', -apple-system, BlinkMacSystemFont, 'Segoe UI', Roboto, Helvetica, Arial, sans-serif, 'Apple Color Emoji', 'Segoe UI Emoji', 'Segoe UI Symbol'))"/>
              </a:rPr>
              <a:t> der COVID-19-mRNA-Impfstoffe (Drug </a:t>
            </a:r>
            <a:r>
              <a:rPr lang="de-DE" b="1" dirty="0" err="1">
                <a:solidFill>
                  <a:srgbClr val="002060"/>
                </a:solidFill>
                <a:latin typeface="var(--font_family_headings, var(--font_family_headings_preset, 'SF Compact Display', -apple-system, BlinkMacSystemFont, 'Segoe UI', Roboto, Helvetica, Arial, sans-serif, 'Apple Color Emoji', 'Segoe UI Emoji', 'Segoe UI Symbol'))"/>
              </a:rPr>
              <a:t>Substance</a:t>
            </a:r>
            <a:r>
              <a:rPr lang="de-DE" b="1" dirty="0">
                <a:solidFill>
                  <a:srgbClr val="002060"/>
                </a:solidFill>
                <a:latin typeface="var(--font_family_headings, var(--font_family_headings_preset, 'SF Compact Display', -apple-system, BlinkMacSystemFont, 'Segoe UI', Roboto, Helvetica, Arial, sans-serif, 'Apple Color Emoji', 'Segoe UI Emoji', 'Segoe UI Symbol'))"/>
              </a:rPr>
              <a:t>) und nicht am finalen Produkt (Drug </a:t>
            </a:r>
            <a:r>
              <a:rPr lang="de-DE" b="1" dirty="0" err="1">
                <a:solidFill>
                  <a:srgbClr val="002060"/>
                </a:solidFill>
                <a:latin typeface="var(--font_family_headings, var(--font_family_headings_preset, 'SF Compact Display', -apple-system, BlinkMacSystemFont, 'Segoe UI', Roboto, Helvetica, Arial, sans-serif, 'Apple Color Emoji', 'Segoe UI Emoji', 'Segoe UI Symbol'))"/>
              </a:rPr>
              <a:t>Product</a:t>
            </a:r>
            <a:r>
              <a:rPr lang="de-DE" b="1" dirty="0">
                <a:solidFill>
                  <a:srgbClr val="002060"/>
                </a:solidFill>
                <a:latin typeface="var(--font_family_headings, var(--font_family_headings_preset, 'SF Compact Display', -apple-system, BlinkMacSystemFont, 'Segoe UI', Roboto, Helvetica, Arial, sans-serif, 'Apple Color Emoji', 'Segoe UI Emoji', 'Segoe UI Symbol'))"/>
              </a:rPr>
              <a:t>). </a:t>
            </a:r>
            <a:r>
              <a:rPr lang="de-DE" b="1" dirty="0">
                <a:solidFill>
                  <a:srgbClr val="FF0000"/>
                </a:solidFill>
                <a:latin typeface="var(--font_family_headings, var(--font_family_headings_preset, 'SF Compact Display', -apple-system, BlinkMacSystemFont, 'Segoe UI', Roboto, Helvetica, Arial, sans-serif, 'Apple Color Emoji', 'Segoe UI Emoji', 'Segoe UI Symbol'))"/>
              </a:rPr>
              <a:t>Nur so sind mögliche Testinterferenzen durch Lipid-Nanopartikel (LNPs), die erst im finalen Produkt vorliegen, auszuschließen</a:t>
            </a:r>
            <a:r>
              <a:rPr lang="de-DE" b="1" dirty="0">
                <a:solidFill>
                  <a:srgbClr val="002060"/>
                </a:solidFill>
                <a:latin typeface="var(--font_family_headings, var(--font_family_headings_preset, 'SF Compact Display', -apple-system, BlinkMacSystemFont, 'Segoe UI', Roboto, Helvetica, Arial, sans-serif, 'Apple Color Emoji', 'Segoe UI Emoji', 'Segoe UI Symbol'))"/>
              </a:rPr>
              <a:t>.</a:t>
            </a:r>
            <a:endParaRPr lang="de-DE" b="1" i="0" dirty="0">
              <a:solidFill>
                <a:srgbClr val="002060"/>
              </a:solidFill>
              <a:effectLst/>
              <a:latin typeface="var(--font_family_headings, var(--font_family_headings_preset, 'SF Compact Display', -apple-system, BlinkMacSystemFont, 'Segoe UI', Roboto, Helvetica, Arial, sans-serif, 'Apple Color Emoji', 'Segoe UI Emoji', 'Segoe UI Symbol'))"/>
            </a:endParaRPr>
          </a:p>
        </p:txBody>
      </p:sp>
      <p:pic>
        <p:nvPicPr>
          <p:cNvPr id="30722" name="Picture 2" descr="https://substackcdn.com/image/fetch/w_1456,c_limit,f_auto,q_auto:good,fl_progressive:steep/https%3A%2F%2Fsubstack-post-media.s3.amazonaws.com%2Fpublic%2Fimages%2F82890673-4cef-4890-8e08-686f6c0ff048_945x469.png">
            <a:extLst>
              <a:ext uri="{FF2B5EF4-FFF2-40B4-BE49-F238E27FC236}">
                <a16:creationId xmlns:a16="http://schemas.microsoft.com/office/drawing/2014/main" id="{8C88DFAC-9A84-45F5-B8BF-B4593F58CD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651" y="1352622"/>
            <a:ext cx="7481805" cy="3713192"/>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2">
            <a:extLst>
              <a:ext uri="{FF2B5EF4-FFF2-40B4-BE49-F238E27FC236}">
                <a16:creationId xmlns:a16="http://schemas.microsoft.com/office/drawing/2014/main" id="{050B4EFB-9031-4AFB-B3B7-4E6AA5225BB5}"/>
              </a:ext>
            </a:extLst>
          </p:cNvPr>
          <p:cNvSpPr/>
          <p:nvPr/>
        </p:nvSpPr>
        <p:spPr>
          <a:xfrm>
            <a:off x="685651" y="5263886"/>
            <a:ext cx="11121650" cy="646331"/>
          </a:xfrm>
          <a:prstGeom prst="rect">
            <a:avLst/>
          </a:prstGeom>
        </p:spPr>
        <p:txBody>
          <a:bodyPr wrap="square">
            <a:spAutoFit/>
          </a:bodyPr>
          <a:lstStyle/>
          <a:p>
            <a:pPr marL="342900" indent="-342900">
              <a:buAutoNum type="arabicPeriod"/>
            </a:pPr>
            <a:r>
              <a:rPr lang="de-DE" dirty="0">
                <a:solidFill>
                  <a:srgbClr val="404040"/>
                </a:solidFill>
                <a:latin typeface="Spectral"/>
              </a:rPr>
              <a:t>LAL funktioniert in liposomalen </a:t>
            </a:r>
            <a:r>
              <a:rPr lang="de-DE" dirty="0" err="1">
                <a:solidFill>
                  <a:srgbClr val="404040"/>
                </a:solidFill>
                <a:latin typeface="Spectral"/>
              </a:rPr>
              <a:t>Fomrulierungen</a:t>
            </a:r>
            <a:r>
              <a:rPr lang="de-DE" dirty="0">
                <a:solidFill>
                  <a:srgbClr val="404040"/>
                </a:solidFill>
                <a:latin typeface="Spectral"/>
              </a:rPr>
              <a:t> aber nicht (</a:t>
            </a:r>
            <a:r>
              <a:rPr lang="de-DE" u="sng" dirty="0">
                <a:latin typeface="Spectral"/>
                <a:hlinkClick r:id="rId3"/>
              </a:rPr>
              <a:t>https://doi.org/10.1002/wnan.1738</a:t>
            </a:r>
            <a:r>
              <a:rPr lang="de-DE" dirty="0">
                <a:solidFill>
                  <a:srgbClr val="404040"/>
                </a:solidFill>
                <a:latin typeface="Spectral"/>
              </a:rPr>
              <a:t>).</a:t>
            </a:r>
          </a:p>
          <a:p>
            <a:pPr marL="342900" indent="-342900">
              <a:buAutoNum type="arabicPeriod"/>
            </a:pPr>
            <a:r>
              <a:rPr lang="de-DE" dirty="0">
                <a:solidFill>
                  <a:srgbClr val="404040"/>
                </a:solidFill>
                <a:latin typeface="Spectral"/>
              </a:rPr>
              <a:t>Wirkstoff oder </a:t>
            </a:r>
            <a:r>
              <a:rPr lang="de-DE" dirty="0" err="1">
                <a:solidFill>
                  <a:srgbClr val="404040"/>
                </a:solidFill>
                <a:latin typeface="Spectral"/>
              </a:rPr>
              <a:t>Prodrug</a:t>
            </a:r>
            <a:r>
              <a:rPr lang="de-DE" dirty="0">
                <a:solidFill>
                  <a:srgbClr val="404040"/>
                </a:solidFill>
                <a:latin typeface="Spectral"/>
              </a:rPr>
              <a:t>? Der Wirkstoff (Spike-Protein) wird in den Zellen hergestellt?</a:t>
            </a:r>
            <a:endParaRPr lang="de-DE" dirty="0"/>
          </a:p>
        </p:txBody>
      </p:sp>
      <p:sp>
        <p:nvSpPr>
          <p:cNvPr id="4" name="Rechteck: abgerundete Ecken 3">
            <a:extLst>
              <a:ext uri="{FF2B5EF4-FFF2-40B4-BE49-F238E27FC236}">
                <a16:creationId xmlns:a16="http://schemas.microsoft.com/office/drawing/2014/main" id="{41DAF610-6819-4D99-9B0A-8BB6E3C0134C}"/>
              </a:ext>
            </a:extLst>
          </p:cNvPr>
          <p:cNvSpPr/>
          <p:nvPr/>
        </p:nvSpPr>
        <p:spPr>
          <a:xfrm>
            <a:off x="2214091" y="4039873"/>
            <a:ext cx="1399121" cy="34569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134976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substackcdn.com/image/fetch/w_1456,c_limit,f_auto,q_auto:good,fl_progressive:steep/https%3A%2F%2Fsubstack-post-media.s3.amazonaws.com%2Fpublic%2Fimages%2F5d664e00-7269-4651-932c-cad2ac2d698c_945x845.png">
            <a:extLst>
              <a:ext uri="{FF2B5EF4-FFF2-40B4-BE49-F238E27FC236}">
                <a16:creationId xmlns:a16="http://schemas.microsoft.com/office/drawing/2014/main" id="{51DE46B5-777A-42D6-A39D-6F4BF2EC6E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800" y="728662"/>
            <a:ext cx="5459505" cy="4882025"/>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a:extLst>
              <a:ext uri="{FF2B5EF4-FFF2-40B4-BE49-F238E27FC236}">
                <a16:creationId xmlns:a16="http://schemas.microsoft.com/office/drawing/2014/main" id="{B4FF50DF-6E4A-49CC-959D-F08A97AC2C25}"/>
              </a:ext>
            </a:extLst>
          </p:cNvPr>
          <p:cNvSpPr/>
          <p:nvPr/>
        </p:nvSpPr>
        <p:spPr>
          <a:xfrm>
            <a:off x="5924365" y="126325"/>
            <a:ext cx="6096000" cy="5847755"/>
          </a:xfrm>
          <a:prstGeom prst="rect">
            <a:avLst/>
          </a:prstGeom>
        </p:spPr>
        <p:txBody>
          <a:bodyPr>
            <a:spAutoFit/>
          </a:bodyPr>
          <a:lstStyle/>
          <a:p>
            <a:r>
              <a:rPr lang="de-DE" sz="1700" b="0" i="1" dirty="0">
                <a:solidFill>
                  <a:srgbClr val="404040"/>
                </a:solidFill>
                <a:effectLst/>
                <a:latin typeface="Spectral"/>
              </a:rPr>
              <a:t>Die Empfehlung Nr. 7, die </a:t>
            </a:r>
            <a:r>
              <a:rPr lang="de-DE" sz="1700" b="1" i="1" dirty="0">
                <a:solidFill>
                  <a:srgbClr val="404040"/>
                </a:solidFill>
                <a:effectLst/>
                <a:latin typeface="Spectral"/>
              </a:rPr>
              <a:t>Ergebnisse der Studien zur Verbesserung der Robustheit des </a:t>
            </a:r>
            <a:r>
              <a:rPr lang="de-DE" sz="1700" b="1" i="1" dirty="0" err="1">
                <a:solidFill>
                  <a:srgbClr val="404040"/>
                </a:solidFill>
                <a:effectLst/>
                <a:latin typeface="Spectral"/>
              </a:rPr>
              <a:t>DNase</a:t>
            </a:r>
            <a:r>
              <a:rPr lang="de-DE" sz="1700" b="1" i="1" dirty="0">
                <a:solidFill>
                  <a:srgbClr val="404040"/>
                </a:solidFill>
                <a:effectLst/>
                <a:latin typeface="Spectral"/>
              </a:rPr>
              <a:t>-Verdauungsschritts vorzulegen, wurde nur teilweise erfüllt. Es sind weitere Maßnahmen erforderlich, </a:t>
            </a:r>
            <a:r>
              <a:rPr lang="de-DE" sz="1700" b="0" i="1" dirty="0">
                <a:solidFill>
                  <a:srgbClr val="404040"/>
                </a:solidFill>
                <a:effectLst/>
                <a:latin typeface="Spectral"/>
              </a:rPr>
              <a:t>um die Empfehlung in Modul 2.3.5.2.5 des Dossiers bis zum Ende des zweiten Quartals 2021 zu erfüllen.</a:t>
            </a:r>
            <a:endParaRPr lang="de-DE" sz="1700" b="0" i="0" dirty="0">
              <a:solidFill>
                <a:srgbClr val="404040"/>
              </a:solidFill>
              <a:effectLst/>
              <a:latin typeface="Spectral"/>
            </a:endParaRPr>
          </a:p>
          <a:p>
            <a:r>
              <a:rPr lang="de-DE" sz="1700" b="0" i="1" dirty="0">
                <a:solidFill>
                  <a:srgbClr val="404040"/>
                </a:solidFill>
                <a:effectLst/>
                <a:latin typeface="Spectral"/>
              </a:rPr>
              <a:t>Antwort auf die Maßnahme nach der Zulassung</a:t>
            </a:r>
            <a:endParaRPr lang="de-DE" sz="1700" b="0" i="0" dirty="0">
              <a:solidFill>
                <a:srgbClr val="404040"/>
              </a:solidFill>
              <a:effectLst/>
              <a:latin typeface="Spectral"/>
            </a:endParaRPr>
          </a:p>
          <a:p>
            <a:r>
              <a:rPr lang="de-DE" sz="1700" b="0" i="1" dirty="0">
                <a:solidFill>
                  <a:srgbClr val="404040"/>
                </a:solidFill>
                <a:effectLst/>
                <a:latin typeface="Spectral"/>
              </a:rPr>
              <a:t>[...] Im Anschluss an den während der ACMF-PPQ-Kampagne beobachteten Anstieg der Rest-DNA wurden </a:t>
            </a:r>
            <a:r>
              <a:rPr lang="de-DE" sz="1700" b="1" i="1" dirty="0">
                <a:solidFill>
                  <a:srgbClr val="404040"/>
                </a:solidFill>
                <a:effectLst/>
                <a:latin typeface="Spectral"/>
              </a:rPr>
              <a:t>Versuche in kleinem Maßstab eingeleitet, um die Robustheit des </a:t>
            </a:r>
            <a:r>
              <a:rPr lang="de-DE" sz="1700" b="1" i="1" dirty="0" err="1">
                <a:solidFill>
                  <a:srgbClr val="404040"/>
                </a:solidFill>
                <a:effectLst/>
                <a:latin typeface="Spectral"/>
              </a:rPr>
              <a:t>DNase</a:t>
            </a:r>
            <a:r>
              <a:rPr lang="de-DE" sz="1700" b="1" i="1" dirty="0">
                <a:solidFill>
                  <a:srgbClr val="404040"/>
                </a:solidFill>
                <a:effectLst/>
                <a:latin typeface="Spectral"/>
              </a:rPr>
              <a:t>-I-Verdauungsschritts zu verbessern.</a:t>
            </a:r>
            <a:r>
              <a:rPr lang="de-DE" sz="1700" b="0" i="1" dirty="0">
                <a:solidFill>
                  <a:srgbClr val="404040"/>
                </a:solidFill>
                <a:effectLst/>
                <a:latin typeface="Spectral"/>
              </a:rPr>
              <a:t> Es wurden Studien durchgeführt, um die Auswirkungen von Reaktionskomponenten, Prozess- und Betriebsparametern auf die Höhe der Rest-DNA-Template besser zu verstehen</a:t>
            </a:r>
            <a:r>
              <a:rPr lang="de-DE" sz="1700" b="1" i="1" dirty="0">
                <a:solidFill>
                  <a:srgbClr val="404040"/>
                </a:solidFill>
                <a:effectLst/>
                <a:latin typeface="Spectral"/>
              </a:rPr>
              <a:t>. Die Studien im kleinen Maßstab sind nicht schlüssig und es werden keine Anpassungen des </a:t>
            </a:r>
            <a:r>
              <a:rPr lang="de-DE" sz="1700" b="1" i="1" dirty="0" err="1">
                <a:solidFill>
                  <a:srgbClr val="404040"/>
                </a:solidFill>
                <a:effectLst/>
                <a:latin typeface="Spectral"/>
              </a:rPr>
              <a:t>DNase</a:t>
            </a:r>
            <a:r>
              <a:rPr lang="de-DE" sz="1700" b="1" i="1" dirty="0">
                <a:solidFill>
                  <a:srgbClr val="404040"/>
                </a:solidFill>
                <a:effectLst/>
                <a:latin typeface="Spectral"/>
              </a:rPr>
              <a:t>-Schrittes empfohlen, daher werden die Daten aus diesen Studien nicht bereitgestellt.</a:t>
            </a:r>
            <a:endParaRPr lang="de-DE" sz="1700" b="1" i="0" dirty="0">
              <a:solidFill>
                <a:srgbClr val="404040"/>
              </a:solidFill>
              <a:effectLst/>
              <a:latin typeface="Spectral"/>
            </a:endParaRPr>
          </a:p>
          <a:p>
            <a:r>
              <a:rPr lang="de-DE" sz="1700" b="0" i="0" dirty="0">
                <a:solidFill>
                  <a:srgbClr val="404040"/>
                </a:solidFill>
                <a:effectLst/>
                <a:latin typeface="Spectral"/>
              </a:rPr>
              <a:t>[…]</a:t>
            </a:r>
          </a:p>
          <a:p>
            <a:r>
              <a:rPr lang="de-DE" sz="1700" b="0" i="1" dirty="0">
                <a:solidFill>
                  <a:srgbClr val="404040"/>
                </a:solidFill>
                <a:effectLst/>
                <a:latin typeface="Spectral"/>
              </a:rPr>
              <a:t>Pfizer hat ein </a:t>
            </a:r>
            <a:r>
              <a:rPr lang="de-DE" sz="1700" b="0" i="1" dirty="0" err="1">
                <a:solidFill>
                  <a:srgbClr val="404040"/>
                </a:solidFill>
                <a:effectLst/>
                <a:latin typeface="Spectral"/>
              </a:rPr>
              <a:t>Aktivitätsassay</a:t>
            </a:r>
            <a:r>
              <a:rPr lang="de-DE" sz="1700" b="0" i="1" dirty="0">
                <a:solidFill>
                  <a:srgbClr val="404040"/>
                </a:solidFill>
                <a:effectLst/>
                <a:latin typeface="Spectral"/>
              </a:rPr>
              <a:t> für eingehende Enzyme eingeführt, um Ausreißer zu überwachen, die die Produktqualität von Arzneimitteln beeinträchtigen, bis Akzeptanzkriterien für den neuen Assay festgelegt werden können. Dies umfasst (ab hier geschwärzt).</a:t>
            </a:r>
            <a:endParaRPr lang="de-DE" sz="1700" b="0" i="0" dirty="0">
              <a:solidFill>
                <a:srgbClr val="404040"/>
              </a:solidFill>
              <a:effectLst/>
              <a:latin typeface="Spectral"/>
            </a:endParaRPr>
          </a:p>
        </p:txBody>
      </p:sp>
    </p:spTree>
    <p:extLst>
      <p:ext uri="{BB962C8B-B14F-4D97-AF65-F5344CB8AC3E}">
        <p14:creationId xmlns:p14="http://schemas.microsoft.com/office/powerpoint/2010/main" val="360621995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96766F72-9D9F-4788-A027-D60A6A837DC0}"/>
              </a:ext>
            </a:extLst>
          </p:cNvPr>
          <p:cNvSpPr/>
          <p:nvPr/>
        </p:nvSpPr>
        <p:spPr>
          <a:xfrm>
            <a:off x="496824" y="367760"/>
            <a:ext cx="11362944" cy="3139321"/>
          </a:xfrm>
          <a:prstGeom prst="rect">
            <a:avLst/>
          </a:prstGeom>
        </p:spPr>
        <p:txBody>
          <a:bodyPr wrap="square">
            <a:spAutoFit/>
          </a:bodyPr>
          <a:lstStyle/>
          <a:p>
            <a:r>
              <a:rPr lang="de-DE" b="1" dirty="0">
                <a:solidFill>
                  <a:srgbClr val="002060"/>
                </a:solidFill>
              </a:rPr>
              <a:t>In den Produktionsschritten zwischen der Wirkstoffherstellung und der Herstellung des finalen Produkts kann keine DNA mehr in den Prozess bzw. das Produkt gelangen, sodass bei der Herstellung der finalen Impfstoffdosen aus dem Wirkstoff </a:t>
            </a:r>
            <a:r>
              <a:rPr lang="de-DE" b="1" dirty="0">
                <a:solidFill>
                  <a:srgbClr val="FF0000"/>
                </a:solidFill>
              </a:rPr>
              <a:t>keine Erhöhung des DNA-Gehalts pro Impfstoffdosis </a:t>
            </a:r>
            <a:r>
              <a:rPr lang="de-DE" b="1" dirty="0">
                <a:solidFill>
                  <a:srgbClr val="002060"/>
                </a:solidFill>
              </a:rPr>
              <a:t>möglich ist.</a:t>
            </a:r>
          </a:p>
          <a:p>
            <a:endParaRPr lang="de-DE" b="1" dirty="0">
              <a:solidFill>
                <a:srgbClr val="002060"/>
              </a:solidFill>
            </a:endParaRPr>
          </a:p>
          <a:p>
            <a:r>
              <a:rPr lang="de-DE" b="1" dirty="0">
                <a:solidFill>
                  <a:srgbClr val="002060"/>
                </a:solidFill>
              </a:rPr>
              <a:t>[…] Die Rest-DNA am Wirkstoff zu testen ist also sensitiver und repräsentativ hinsichtlich des DNA-Gehalts des finalen Impfstoffprodukts.</a:t>
            </a:r>
          </a:p>
          <a:p>
            <a:endParaRPr lang="de-DE" b="1" dirty="0">
              <a:solidFill>
                <a:srgbClr val="002060"/>
              </a:solidFill>
            </a:endParaRPr>
          </a:p>
          <a:p>
            <a:r>
              <a:rPr lang="de-DE" dirty="0"/>
              <a:t> </a:t>
            </a:r>
          </a:p>
          <a:p>
            <a:endParaRPr lang="de-DE" dirty="0"/>
          </a:p>
          <a:p>
            <a:r>
              <a:rPr lang="de-DE" dirty="0"/>
              <a:t>Wenn ein </a:t>
            </a:r>
            <a:r>
              <a:rPr lang="de-DE" dirty="0" err="1"/>
              <a:t>Vial</a:t>
            </a:r>
            <a:r>
              <a:rPr lang="de-DE" dirty="0"/>
              <a:t> abgelaufen ist aber schon? </a:t>
            </a:r>
          </a:p>
          <a:p>
            <a:r>
              <a:rPr lang="de-DE" dirty="0"/>
              <a:t>Die wundersame Vermehrung?</a:t>
            </a:r>
            <a:endParaRPr lang="de-DE" b="1" dirty="0">
              <a:solidFill>
                <a:srgbClr val="002060"/>
              </a:solidFill>
            </a:endParaRPr>
          </a:p>
        </p:txBody>
      </p:sp>
    </p:spTree>
    <p:extLst>
      <p:ext uri="{BB962C8B-B14F-4D97-AF65-F5344CB8AC3E}">
        <p14:creationId xmlns:p14="http://schemas.microsoft.com/office/powerpoint/2010/main" val="229833286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B789A31B-961E-4D8C-985A-AE070ECB2FA1}"/>
              </a:ext>
            </a:extLst>
          </p:cNvPr>
          <p:cNvSpPr/>
          <p:nvPr/>
        </p:nvSpPr>
        <p:spPr>
          <a:xfrm>
            <a:off x="697992" y="307307"/>
            <a:ext cx="11161776" cy="4524315"/>
          </a:xfrm>
          <a:prstGeom prst="rect">
            <a:avLst/>
          </a:prstGeom>
        </p:spPr>
        <p:txBody>
          <a:bodyPr wrap="square">
            <a:spAutoFit/>
          </a:bodyPr>
          <a:lstStyle/>
          <a:p>
            <a:r>
              <a:rPr lang="de-DE" dirty="0">
                <a:solidFill>
                  <a:srgbClr val="404040"/>
                </a:solidFill>
                <a:latin typeface="Spectral"/>
              </a:rPr>
              <a:t>Das PEI </a:t>
            </a:r>
          </a:p>
          <a:p>
            <a:endParaRPr lang="de-DE" dirty="0">
              <a:solidFill>
                <a:srgbClr val="404040"/>
              </a:solidFill>
              <a:latin typeface="Spectral"/>
            </a:endParaRPr>
          </a:p>
          <a:p>
            <a:pPr marL="342900" indent="-342900">
              <a:buFont typeface="+mj-lt"/>
              <a:buAutoNum type="arabicPeriod"/>
            </a:pPr>
            <a:r>
              <a:rPr lang="de-DE" dirty="0">
                <a:solidFill>
                  <a:srgbClr val="404040"/>
                </a:solidFill>
                <a:latin typeface="Spectral"/>
              </a:rPr>
              <a:t>stellt bezüglich </a:t>
            </a:r>
            <a:r>
              <a:rPr lang="de-DE" dirty="0" err="1">
                <a:solidFill>
                  <a:srgbClr val="404040"/>
                </a:solidFill>
                <a:latin typeface="Spectral"/>
              </a:rPr>
              <a:t>DNase</a:t>
            </a:r>
            <a:r>
              <a:rPr lang="de-DE" dirty="0">
                <a:solidFill>
                  <a:srgbClr val="404040"/>
                </a:solidFill>
                <a:latin typeface="Spectral"/>
              </a:rPr>
              <a:t>-Verdau Behauptungen auf, die von der EMA bereits seit über einem Jahr widerlegt sind.</a:t>
            </a:r>
          </a:p>
          <a:p>
            <a:pPr marL="342900" indent="-342900">
              <a:buFont typeface="+mj-lt"/>
              <a:buAutoNum type="arabicPeriod"/>
            </a:pPr>
            <a:endParaRPr lang="de-DE" dirty="0">
              <a:solidFill>
                <a:srgbClr val="404040"/>
              </a:solidFill>
              <a:latin typeface="Spectral"/>
            </a:endParaRPr>
          </a:p>
          <a:p>
            <a:pPr marL="342900" indent="-342900">
              <a:buFont typeface="+mj-lt"/>
              <a:buAutoNum type="arabicPeriod"/>
            </a:pPr>
            <a:r>
              <a:rPr lang="de-DE" dirty="0">
                <a:solidFill>
                  <a:srgbClr val="404040"/>
                </a:solidFill>
                <a:latin typeface="Spectral"/>
              </a:rPr>
              <a:t>zweifelt Untersuchungsmethoden der </a:t>
            </a:r>
            <a:r>
              <a:rPr lang="de-DE" dirty="0" err="1">
                <a:solidFill>
                  <a:srgbClr val="404040"/>
                </a:solidFill>
                <a:latin typeface="Spectral"/>
              </a:rPr>
              <a:t>modRNA</a:t>
            </a:r>
            <a:r>
              <a:rPr lang="de-DE" dirty="0">
                <a:solidFill>
                  <a:srgbClr val="404040"/>
                </a:solidFill>
                <a:latin typeface="Spectral"/>
              </a:rPr>
              <a:t>-Produkte an, die von den OMCL Laboren so auch verwendet werden, aber wahrscheinlich mit dem falschen Farbstoff.</a:t>
            </a:r>
          </a:p>
          <a:p>
            <a:pPr marL="342900" indent="-342900">
              <a:buFont typeface="+mj-lt"/>
              <a:buAutoNum type="arabicPeriod"/>
            </a:pPr>
            <a:endParaRPr lang="de-DE" dirty="0">
              <a:solidFill>
                <a:srgbClr val="404040"/>
              </a:solidFill>
              <a:latin typeface="Spectral"/>
            </a:endParaRPr>
          </a:p>
          <a:p>
            <a:pPr marL="342900" indent="-342900">
              <a:buFont typeface="+mj-lt"/>
              <a:buAutoNum type="arabicPeriod"/>
            </a:pPr>
            <a:r>
              <a:rPr lang="de-DE" dirty="0">
                <a:solidFill>
                  <a:srgbClr val="404040"/>
                </a:solidFill>
                <a:latin typeface="Spectral"/>
              </a:rPr>
              <a:t>zieht OCABR Regel als Beleg heran, dass etwas nicht getan werden muss, was in den OCABR Regeln aber als zu untersuchen festgelegt ist.</a:t>
            </a:r>
          </a:p>
          <a:p>
            <a:pPr marL="342900" indent="-342900">
              <a:buFont typeface="+mj-lt"/>
              <a:buAutoNum type="arabicPeriod"/>
            </a:pPr>
            <a:endParaRPr lang="de-DE" dirty="0">
              <a:solidFill>
                <a:srgbClr val="404040"/>
              </a:solidFill>
              <a:latin typeface="Spectral"/>
            </a:endParaRPr>
          </a:p>
          <a:p>
            <a:pPr marL="342900" indent="-342900">
              <a:buFont typeface="+mj-lt"/>
              <a:buAutoNum type="arabicPeriod"/>
            </a:pPr>
            <a:r>
              <a:rPr lang="de-DE" dirty="0">
                <a:solidFill>
                  <a:srgbClr val="404040"/>
                </a:solidFill>
                <a:latin typeface="Spectral"/>
              </a:rPr>
              <a:t>ignoriert seinen gesetzlichen Auftrag nach AMG, den es in einer eigenen Publikation als Qualitätsmerkmal hervorhebt.</a:t>
            </a:r>
          </a:p>
          <a:p>
            <a:pPr marL="342900" indent="-342900">
              <a:buFont typeface="+mj-lt"/>
              <a:buAutoNum type="arabicPeriod"/>
            </a:pPr>
            <a:endParaRPr lang="de-DE" dirty="0">
              <a:solidFill>
                <a:srgbClr val="404040"/>
              </a:solidFill>
              <a:latin typeface="Spectral"/>
            </a:endParaRPr>
          </a:p>
          <a:p>
            <a:pPr marL="342900" indent="-342900">
              <a:buFont typeface="+mj-lt"/>
              <a:buAutoNum type="arabicPeriod"/>
            </a:pPr>
            <a:r>
              <a:rPr lang="de-DE" dirty="0">
                <a:solidFill>
                  <a:srgbClr val="404040"/>
                </a:solidFill>
                <a:latin typeface="Spectral"/>
              </a:rPr>
              <a:t>veröffentlicht eine Publikation über Untersuchungen, die es angeblich im Schichtdienst als OMCL gemacht hat, während es dem MDR schreibt, keine Untersuchungen durchzuführen und auch vor Gericht ausgesagt hat, dass nur Sichtkontrollen durchgeführt werden.</a:t>
            </a:r>
            <a:endParaRPr lang="de-DE" b="0" i="0" dirty="0">
              <a:solidFill>
                <a:srgbClr val="404040"/>
              </a:solidFill>
              <a:effectLst/>
              <a:latin typeface="Spectral"/>
            </a:endParaRPr>
          </a:p>
        </p:txBody>
      </p:sp>
    </p:spTree>
    <p:extLst>
      <p:ext uri="{BB962C8B-B14F-4D97-AF65-F5344CB8AC3E}">
        <p14:creationId xmlns:p14="http://schemas.microsoft.com/office/powerpoint/2010/main" val="361192023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AC5D64B5-15CC-47DB-A380-A9168B2F3204}"/>
              </a:ext>
            </a:extLst>
          </p:cNvPr>
          <p:cNvSpPr/>
          <p:nvPr/>
        </p:nvSpPr>
        <p:spPr>
          <a:xfrm>
            <a:off x="1254711" y="801183"/>
            <a:ext cx="9735844" cy="4524315"/>
          </a:xfrm>
          <a:prstGeom prst="rect">
            <a:avLst/>
          </a:prstGeom>
        </p:spPr>
        <p:txBody>
          <a:bodyPr wrap="square">
            <a:spAutoFit/>
          </a:bodyPr>
          <a:lstStyle/>
          <a:p>
            <a:r>
              <a:rPr lang="de-DE" sz="4800" b="1" i="1" dirty="0">
                <a:solidFill>
                  <a:srgbClr val="404040"/>
                </a:solidFill>
                <a:latin typeface="Spectral"/>
              </a:rPr>
              <a:t>Si tacuisses, philosophus mansisses!</a:t>
            </a:r>
          </a:p>
          <a:p>
            <a:endParaRPr lang="de-DE" sz="4800" b="1" dirty="0">
              <a:solidFill>
                <a:srgbClr val="404040"/>
              </a:solidFill>
              <a:latin typeface="Spectral"/>
            </a:endParaRPr>
          </a:p>
          <a:p>
            <a:r>
              <a:rPr lang="de-DE" sz="4800" b="1" dirty="0">
                <a:solidFill>
                  <a:srgbClr val="404040"/>
                </a:solidFill>
                <a:latin typeface="Spectral"/>
              </a:rPr>
              <a:t>Oder wie Dieter Nuhr so schön sagt:</a:t>
            </a:r>
          </a:p>
          <a:p>
            <a:endParaRPr lang="de-DE" sz="4800" b="1" dirty="0">
              <a:solidFill>
                <a:srgbClr val="404040"/>
              </a:solidFill>
              <a:latin typeface="Spectral"/>
            </a:endParaRPr>
          </a:p>
          <a:p>
            <a:r>
              <a:rPr lang="de-DE" sz="4800" b="1" i="1" dirty="0">
                <a:solidFill>
                  <a:srgbClr val="404040"/>
                </a:solidFill>
                <a:latin typeface="Spectral"/>
              </a:rPr>
              <a:t>„Wenn man keine Ahnung hat, einfach mal die Klappe halten.“</a:t>
            </a:r>
            <a:endParaRPr lang="de-DE" sz="4800" b="1" i="0" dirty="0">
              <a:solidFill>
                <a:srgbClr val="404040"/>
              </a:solidFill>
              <a:effectLst/>
              <a:latin typeface="Spectral"/>
            </a:endParaRPr>
          </a:p>
        </p:txBody>
      </p:sp>
    </p:spTree>
    <p:extLst>
      <p:ext uri="{BB962C8B-B14F-4D97-AF65-F5344CB8AC3E}">
        <p14:creationId xmlns:p14="http://schemas.microsoft.com/office/powerpoint/2010/main" val="393731632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87686DD5-372A-4CBD-A9DF-7A84D684C1EB}"/>
              </a:ext>
            </a:extLst>
          </p:cNvPr>
          <p:cNvPicPr>
            <a:picLocks noChangeAspect="1"/>
          </p:cNvPicPr>
          <p:nvPr/>
        </p:nvPicPr>
        <p:blipFill>
          <a:blip r:embed="rId2"/>
          <a:stretch>
            <a:fillRect/>
          </a:stretch>
        </p:blipFill>
        <p:spPr>
          <a:xfrm>
            <a:off x="1437067" y="1980127"/>
            <a:ext cx="9317865" cy="2897746"/>
          </a:xfrm>
          <a:prstGeom prst="rect">
            <a:avLst/>
          </a:prstGeom>
        </p:spPr>
      </p:pic>
      <p:sp>
        <p:nvSpPr>
          <p:cNvPr id="3" name="Rechteck 2">
            <a:extLst>
              <a:ext uri="{FF2B5EF4-FFF2-40B4-BE49-F238E27FC236}">
                <a16:creationId xmlns:a16="http://schemas.microsoft.com/office/drawing/2014/main" id="{42729C9B-907A-4E04-98FD-652EDAA4242A}"/>
              </a:ext>
            </a:extLst>
          </p:cNvPr>
          <p:cNvSpPr/>
          <p:nvPr/>
        </p:nvSpPr>
        <p:spPr>
          <a:xfrm>
            <a:off x="1882066" y="5014534"/>
            <a:ext cx="7261933" cy="369332"/>
          </a:xfrm>
          <a:prstGeom prst="rect">
            <a:avLst/>
          </a:prstGeom>
        </p:spPr>
        <p:txBody>
          <a:bodyPr wrap="square">
            <a:spAutoFit/>
          </a:bodyPr>
          <a:lstStyle/>
          <a:p>
            <a:r>
              <a:rPr lang="de-DE" dirty="0">
                <a:hlinkClick r:id="rId3"/>
              </a:rPr>
              <a:t>https://drbine.substack.com/p/achtung-eine-impfung-mit-polysorbat</a:t>
            </a:r>
            <a:endParaRPr lang="de-DE" dirty="0"/>
          </a:p>
        </p:txBody>
      </p:sp>
    </p:spTree>
    <p:extLst>
      <p:ext uri="{BB962C8B-B14F-4D97-AF65-F5344CB8AC3E}">
        <p14:creationId xmlns:p14="http://schemas.microsoft.com/office/powerpoint/2010/main" val="214808791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s://substackcdn.com/image/fetch/w_1456,c_limit,f_auto,q_auto:good,fl_progressive:steep/https%3A%2F%2Fsubstack-post-media.s3.amazonaws.com%2Fpublic%2Fimages%2F2cf1e5ca-cdb0-4e26-893d-f9cfccc2aa1c_945x699.png">
            <a:extLst>
              <a:ext uri="{FF2B5EF4-FFF2-40B4-BE49-F238E27FC236}">
                <a16:creationId xmlns:a16="http://schemas.microsoft.com/office/drawing/2014/main" id="{5E29F9E2-D7B6-4F4C-A3A7-B764B7956B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693" y="100012"/>
            <a:ext cx="9001125" cy="6657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098199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s://substackcdn.com/image/fetch/w_1456,c_limit,f_auto,q_auto:good,fl_progressive:steep/https%3A%2F%2Fsubstack-post-media.s3.amazonaws.com%2Fpublic%2Fimages%2F11b56174-42b7-4b40-8d7b-de380fca5677_945x524.png">
            <a:extLst>
              <a:ext uri="{FF2B5EF4-FFF2-40B4-BE49-F238E27FC236}">
                <a16:creationId xmlns:a16="http://schemas.microsoft.com/office/drawing/2014/main" id="{1A184D00-1096-484A-A2A4-9473B5E83C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5741" y="782530"/>
            <a:ext cx="9001125" cy="4991100"/>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abgerundete Ecken 1">
            <a:extLst>
              <a:ext uri="{FF2B5EF4-FFF2-40B4-BE49-F238E27FC236}">
                <a16:creationId xmlns:a16="http://schemas.microsoft.com/office/drawing/2014/main" id="{FD15D847-F05C-4E3B-9381-17FCB55089C1}"/>
              </a:ext>
            </a:extLst>
          </p:cNvPr>
          <p:cNvSpPr/>
          <p:nvPr/>
        </p:nvSpPr>
        <p:spPr>
          <a:xfrm>
            <a:off x="7750206" y="2914095"/>
            <a:ext cx="1136342" cy="38174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65464074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s://substackcdn.com/image/fetch/w_1456,c_limit,f_auto,q_auto:good,fl_progressive:steep/https%3A%2F%2Fsubstack-post-media.s3.amazonaws.com%2Fpublic%2Fimages%2F21f32f8c-3f7d-4271-8740-c038d2b83544_533x525.png">
            <a:extLst>
              <a:ext uri="{FF2B5EF4-FFF2-40B4-BE49-F238E27FC236}">
                <a16:creationId xmlns:a16="http://schemas.microsoft.com/office/drawing/2014/main" id="{2DCA4FF0-B381-4253-B8A8-BF582871D5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892" y="822156"/>
            <a:ext cx="5076825" cy="5000625"/>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a:extLst>
              <a:ext uri="{FF2B5EF4-FFF2-40B4-BE49-F238E27FC236}">
                <a16:creationId xmlns:a16="http://schemas.microsoft.com/office/drawing/2014/main" id="{975ACF3C-5BED-4521-9720-43275619B006}"/>
              </a:ext>
            </a:extLst>
          </p:cNvPr>
          <p:cNvSpPr/>
          <p:nvPr/>
        </p:nvSpPr>
        <p:spPr>
          <a:xfrm>
            <a:off x="748816" y="6138354"/>
            <a:ext cx="4742901" cy="369332"/>
          </a:xfrm>
          <a:prstGeom prst="rect">
            <a:avLst/>
          </a:prstGeom>
        </p:spPr>
        <p:txBody>
          <a:bodyPr wrap="none">
            <a:spAutoFit/>
          </a:bodyPr>
          <a:lstStyle/>
          <a:p>
            <a:r>
              <a:rPr lang="de-DE" dirty="0">
                <a:solidFill>
                  <a:srgbClr val="404040"/>
                </a:solidFill>
                <a:latin typeface="Spectral"/>
              </a:rPr>
              <a:t>(</a:t>
            </a:r>
            <a:r>
              <a:rPr lang="de-DE" u="sng" dirty="0">
                <a:latin typeface="Spectral"/>
                <a:hlinkClick r:id="rId3"/>
              </a:rPr>
              <a:t>https://doi.org/10.1016/j.vaccine.2023.07.040).</a:t>
            </a:r>
            <a:endParaRPr lang="de-DE" dirty="0"/>
          </a:p>
        </p:txBody>
      </p:sp>
      <p:pic>
        <p:nvPicPr>
          <p:cNvPr id="32772" name="Picture 4" descr="https://substackcdn.com/image/fetch/w_1456,c_limit,f_auto,q_auto:good,fl_progressive:steep/https%3A%2F%2Fsubstack-post-media.s3.amazonaws.com%2Fpublic%2Fimages%2F6a6ce8e3-6afb-461a-b99f-ddf5e8201316_744x444.png">
            <a:extLst>
              <a:ext uri="{FF2B5EF4-FFF2-40B4-BE49-F238E27FC236}">
                <a16:creationId xmlns:a16="http://schemas.microsoft.com/office/drawing/2014/main" id="{92D9AB1E-EF3E-4565-B96B-9DF04070F5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1717" y="822156"/>
            <a:ext cx="6179389" cy="368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32367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2F2D720F-2BFD-4F43-B7D2-CD01A843C3CF}"/>
              </a:ext>
            </a:extLst>
          </p:cNvPr>
          <p:cNvPicPr>
            <a:picLocks noChangeAspect="1"/>
          </p:cNvPicPr>
          <p:nvPr/>
        </p:nvPicPr>
        <p:blipFill>
          <a:blip r:embed="rId2"/>
          <a:stretch>
            <a:fillRect/>
          </a:stretch>
        </p:blipFill>
        <p:spPr>
          <a:xfrm>
            <a:off x="4338034" y="2359241"/>
            <a:ext cx="3515932" cy="2743200"/>
          </a:xfrm>
          <a:prstGeom prst="rect">
            <a:avLst/>
          </a:prstGeom>
        </p:spPr>
      </p:pic>
      <p:pic>
        <p:nvPicPr>
          <p:cNvPr id="3" name="Grafik 2">
            <a:extLst>
              <a:ext uri="{FF2B5EF4-FFF2-40B4-BE49-F238E27FC236}">
                <a16:creationId xmlns:a16="http://schemas.microsoft.com/office/drawing/2014/main" id="{C64C5DC5-B1A1-4A4A-96D6-B0CB7487BFBF}"/>
              </a:ext>
            </a:extLst>
          </p:cNvPr>
          <p:cNvPicPr>
            <a:picLocks noChangeAspect="1"/>
          </p:cNvPicPr>
          <p:nvPr/>
        </p:nvPicPr>
        <p:blipFill>
          <a:blip r:embed="rId3"/>
          <a:stretch>
            <a:fillRect/>
          </a:stretch>
        </p:blipFill>
        <p:spPr>
          <a:xfrm>
            <a:off x="180815" y="258984"/>
            <a:ext cx="11404242" cy="1918952"/>
          </a:xfrm>
          <a:prstGeom prst="rect">
            <a:avLst/>
          </a:prstGeom>
        </p:spPr>
      </p:pic>
      <p:sp>
        <p:nvSpPr>
          <p:cNvPr id="5" name="Rechteck 4">
            <a:extLst>
              <a:ext uri="{FF2B5EF4-FFF2-40B4-BE49-F238E27FC236}">
                <a16:creationId xmlns:a16="http://schemas.microsoft.com/office/drawing/2014/main" id="{3DE28052-1FCE-405B-A244-F781C7C006B8}"/>
              </a:ext>
            </a:extLst>
          </p:cNvPr>
          <p:cNvSpPr/>
          <p:nvPr/>
        </p:nvSpPr>
        <p:spPr>
          <a:xfrm>
            <a:off x="585926" y="5421557"/>
            <a:ext cx="10848511" cy="646331"/>
          </a:xfrm>
          <a:prstGeom prst="rect">
            <a:avLst/>
          </a:prstGeom>
        </p:spPr>
        <p:txBody>
          <a:bodyPr wrap="square">
            <a:spAutoFit/>
          </a:bodyPr>
          <a:lstStyle/>
          <a:p>
            <a:r>
              <a:rPr lang="de-DE" dirty="0">
                <a:hlinkClick r:id="rId4"/>
              </a:rPr>
              <a:t>https://www.haushaltsabteilung.hu-berlin.de/de/haushaltundpersonal/themen-a-z/03a-fachinformation-gsk-influsplit-tetra-2023-2024-1.pdf/view</a:t>
            </a:r>
            <a:r>
              <a:rPr lang="de-DE" dirty="0"/>
              <a:t> </a:t>
            </a:r>
          </a:p>
        </p:txBody>
      </p:sp>
      <p:sp>
        <p:nvSpPr>
          <p:cNvPr id="4" name="Rechteck 3">
            <a:extLst>
              <a:ext uri="{FF2B5EF4-FFF2-40B4-BE49-F238E27FC236}">
                <a16:creationId xmlns:a16="http://schemas.microsoft.com/office/drawing/2014/main" id="{06147ED1-AE02-439A-BCD4-2F8D37289546}"/>
              </a:ext>
            </a:extLst>
          </p:cNvPr>
          <p:cNvSpPr/>
          <p:nvPr/>
        </p:nvSpPr>
        <p:spPr>
          <a:xfrm>
            <a:off x="6010181" y="4354042"/>
            <a:ext cx="787395" cy="369332"/>
          </a:xfrm>
          <a:prstGeom prst="rect">
            <a:avLst/>
          </a:prstGeom>
        </p:spPr>
        <p:txBody>
          <a:bodyPr wrap="none">
            <a:spAutoFit/>
          </a:bodyPr>
          <a:lstStyle/>
          <a:p>
            <a:r>
              <a:rPr lang="de-DE" dirty="0">
                <a:solidFill>
                  <a:srgbClr val="202122"/>
                </a:solidFill>
                <a:latin typeface="Arial" panose="020B0604020202020204" pitchFamily="34" charset="0"/>
              </a:rPr>
              <a:t>E 433</a:t>
            </a:r>
            <a:endParaRPr lang="de-DE" dirty="0"/>
          </a:p>
        </p:txBody>
      </p:sp>
    </p:spTree>
    <p:extLst>
      <p:ext uri="{BB962C8B-B14F-4D97-AF65-F5344CB8AC3E}">
        <p14:creationId xmlns:p14="http://schemas.microsoft.com/office/powerpoint/2010/main" val="290409123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42C6706-62CA-4B85-BC9B-5A8D193FB6AD}"/>
              </a:ext>
            </a:extLst>
          </p:cNvPr>
          <p:cNvSpPr/>
          <p:nvPr/>
        </p:nvSpPr>
        <p:spPr>
          <a:xfrm>
            <a:off x="418730" y="861134"/>
            <a:ext cx="11354540" cy="3108543"/>
          </a:xfrm>
          <a:prstGeom prst="rect">
            <a:avLst/>
          </a:prstGeom>
        </p:spPr>
        <p:txBody>
          <a:bodyPr wrap="square">
            <a:spAutoFit/>
          </a:bodyPr>
          <a:lstStyle/>
          <a:p>
            <a:r>
              <a:rPr lang="de-DE" sz="2800" dirty="0">
                <a:latin typeface="Spectral"/>
              </a:rPr>
              <a:t>Wenn man dann noch eine weitere Dosis der Plörre nimmt und die Spike Titer hochtreibt hat man somit theoretisch 3 Produkte bekommen:</a:t>
            </a:r>
          </a:p>
          <a:p>
            <a:r>
              <a:rPr lang="de-DE" sz="2800" dirty="0">
                <a:latin typeface="Spectral"/>
              </a:rPr>
              <a:t>1.      </a:t>
            </a:r>
            <a:r>
              <a:rPr lang="de-DE" sz="2800" dirty="0" err="1">
                <a:latin typeface="Spectral"/>
              </a:rPr>
              <a:t>modRNA</a:t>
            </a:r>
            <a:r>
              <a:rPr lang="de-DE" sz="2800" dirty="0">
                <a:latin typeface="Spectral"/>
              </a:rPr>
              <a:t> Plörre</a:t>
            </a:r>
          </a:p>
          <a:p>
            <a:r>
              <a:rPr lang="de-DE" sz="2800" dirty="0">
                <a:latin typeface="Spectral"/>
              </a:rPr>
              <a:t>2.      Eine Impfung gegen Influenza</a:t>
            </a:r>
          </a:p>
          <a:p>
            <a:r>
              <a:rPr lang="de-DE" sz="2800" dirty="0">
                <a:latin typeface="Spectral"/>
              </a:rPr>
              <a:t>3.      Eine </a:t>
            </a:r>
            <a:r>
              <a:rPr lang="de-DE" sz="2800" dirty="0" err="1">
                <a:latin typeface="Spectral"/>
              </a:rPr>
              <a:t>Nuvaxovid</a:t>
            </a:r>
            <a:r>
              <a:rPr lang="de-DE" sz="2800" dirty="0">
                <a:latin typeface="Spectral"/>
              </a:rPr>
              <a:t> ähnliches Produkt, das sich aus dem Produkt von Plörre + Impfung gegen Influenza zu einem </a:t>
            </a:r>
            <a:r>
              <a:rPr lang="de-DE" sz="2800" dirty="0" err="1">
                <a:latin typeface="Spectral"/>
              </a:rPr>
              <a:t>Nuvaxovid</a:t>
            </a:r>
            <a:r>
              <a:rPr lang="de-DE" sz="2800" dirty="0">
                <a:latin typeface="Spectral"/>
              </a:rPr>
              <a:t> ähnlichen VLP spontan im Blut zusammensetzen könnte.</a:t>
            </a:r>
            <a:endParaRPr lang="de-DE" sz="2800" b="0" i="0" dirty="0">
              <a:effectLst/>
              <a:latin typeface="Spectral"/>
            </a:endParaRPr>
          </a:p>
        </p:txBody>
      </p:sp>
    </p:spTree>
    <p:extLst>
      <p:ext uri="{BB962C8B-B14F-4D97-AF65-F5344CB8AC3E}">
        <p14:creationId xmlns:p14="http://schemas.microsoft.com/office/powerpoint/2010/main" val="2104635330"/>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4950</Words>
  <Application>Microsoft Office PowerPoint</Application>
  <PresentationFormat>Breitbild</PresentationFormat>
  <Paragraphs>262</Paragraphs>
  <Slides>98</Slides>
  <Notes>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98</vt:i4>
      </vt:variant>
    </vt:vector>
  </HeadingPairs>
  <TitlesOfParts>
    <vt:vector size="104" baseType="lpstr">
      <vt:lpstr>Arial</vt:lpstr>
      <vt:lpstr>Calibri</vt:lpstr>
      <vt:lpstr>Calibri Light</vt:lpstr>
      <vt:lpstr>Spectral</vt:lpstr>
      <vt:lpstr>var(--font_family_headings, var(--font_family_headings_preset, 'SF Compact Display', -apple-system, BlinkMacSystemFont, 'Segoe UI', Roboto, Helvetica, Arial, sans-serif, 'Apple Color Emoji', 'Segoe UI Emoji', 'Segoe UI Symbol'))</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Sabine Stebel</dc:creator>
  <cp:lastModifiedBy>Sabine Stebel</cp:lastModifiedBy>
  <cp:revision>100</cp:revision>
  <dcterms:created xsi:type="dcterms:W3CDTF">2023-12-27T20:12:54Z</dcterms:created>
  <dcterms:modified xsi:type="dcterms:W3CDTF">2023-12-29T11:16:15Z</dcterms:modified>
</cp:coreProperties>
</file>